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3" r:id="rId5"/>
    <p:sldMasterId id="2147483763" r:id="rId6"/>
  </p:sldMasterIdLst>
  <p:notesMasterIdLst>
    <p:notesMasterId r:id="rId14"/>
  </p:notesMasterIdLst>
  <p:sldIdLst>
    <p:sldId id="474" r:id="rId7"/>
    <p:sldId id="507" r:id="rId8"/>
    <p:sldId id="582" r:id="rId9"/>
    <p:sldId id="572" r:id="rId10"/>
    <p:sldId id="571" r:id="rId11"/>
    <p:sldId id="579" r:id="rId12"/>
    <p:sldId id="5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3E248A-1092-4C99-BABD-F74959D2CB77}">
          <p14:sldIdLst>
            <p14:sldId id="474"/>
          </p14:sldIdLst>
        </p14:section>
        <p14:section name="Context" id="{EA061BDB-20CD-4905-9DBA-3AE54A7B1407}">
          <p14:sldIdLst>
            <p14:sldId id="507"/>
            <p14:sldId id="582"/>
          </p14:sldIdLst>
        </p14:section>
        <p14:section name="Medical Support" id="{C213060B-5928-47C3-A8F9-1B9BDFB2E2D3}">
          <p14:sldIdLst>
            <p14:sldId id="572"/>
          </p14:sldIdLst>
        </p14:section>
        <p14:section name="CfW" id="{95E69401-442E-465E-BDF3-E7EB367D113B}">
          <p14:sldIdLst>
            <p14:sldId id="571"/>
          </p14:sldIdLst>
        </p14:section>
        <p14:section name="AWOL" id="{74EC4FB3-8C99-4EDD-B3CA-BA247A24F534}">
          <p14:sldIdLst>
            <p14:sldId id="579"/>
          </p14:sldIdLst>
        </p14:section>
        <p14:section name="Transport" id="{C14E278E-4189-4D88-9885-C475491FBD71}">
          <p14:sldIdLst>
            <p14:sldId id="5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33101A-C51F-8603-9959-10E69D7068FF}" name="Clark, Emma" initials="CE" userId="S::emma.clark@capgemini.com::bd137854-9f9e-4f2e-8189-4573d2898c88" providerId="AD"/>
  <p188:author id="{D738302D-DEED-1EC0-DEA5-71568CDE35D4}" name="Thomas, Isabelle" initials="TI" userId="S::isabelle.thomas@capgemini.com::bf0c4f0a-10f2-4ac0-8d28-e76c329cdbba" providerId="AD"/>
  <p188:author id="{A723E76B-1166-886B-BF67-546DE58609A3}" name="Pai, Vaz" initials="PV" userId="S::vaz.pai@capgemini.com::af80d09c-3d25-43f5-8e45-f0a0da5ff0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88DE"/>
    <a:srgbClr val="0033A1"/>
    <a:srgbClr val="9FBDFF"/>
    <a:srgbClr val="F2F2F2"/>
    <a:srgbClr val="F3F7FF"/>
    <a:srgbClr val="35A2B2"/>
    <a:srgbClr val="A9E5CF"/>
    <a:srgbClr val="DFF5ED"/>
    <a:srgbClr val="D2EEF2"/>
    <a:srgbClr val="E1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FCA86A-3BEF-46A9-9FD6-EC8A25EF868C}" v="3651" dt="2023-09-22T17:14:21.211"/>
    <p1510:client id="{CC49AB99-537F-4F38-90CD-77993C993D00}" v="2846" dt="2023-09-22T17:14:04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6323" autoAdjust="0"/>
  </p:normalViewPr>
  <p:slideViewPr>
    <p:cSldViewPr snapToGrid="0">
      <p:cViewPr varScale="1">
        <p:scale>
          <a:sx n="82" d="100"/>
          <a:sy n="82" d="100"/>
        </p:scale>
        <p:origin x="6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2E704-2616-4415-941C-5B51AABAACBE}" type="datetimeFigureOut">
              <a:rPr lang="en-GB" smtClean="0"/>
              <a:t>23/09/2023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9F011-7E66-4F8B-8236-28A081F60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8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287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1663-4412-4667-A625-3735A0D0AD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26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1663-4412-4667-A625-3735A0D0AD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65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011-7E66-4F8B-8236-28A081F6062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3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F011-7E66-4F8B-8236-28A081F606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4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itle Slide (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7163983-D991-4DBA-A2E7-A1C185C3BC96}"/>
              </a:ext>
            </a:extLst>
          </p:cNvPr>
          <p:cNvSpPr/>
          <p:nvPr userDrawn="1"/>
        </p:nvSpPr>
        <p:spPr>
          <a:xfrm>
            <a:off x="2" y="0"/>
            <a:ext cx="8795206" cy="6856567"/>
          </a:xfrm>
          <a:prstGeom prst="rect">
            <a:avLst/>
          </a:prstGeom>
          <a:gradFill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63F89-8A9E-C728-E849-0CC8107C5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146" y="1359805"/>
            <a:ext cx="5397149" cy="1339671"/>
          </a:xfrm>
        </p:spPr>
        <p:txBody>
          <a:bodyPr bIns="468000" anchor="t" anchorCtr="0"/>
          <a:lstStyle>
            <a:lvl1pPr algn="l">
              <a:lnSpc>
                <a:spcPts val="39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Presentation 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/>
            </a:r>
            <a:br>
              <a:rPr lang="en-GB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F625E-BAE2-041C-DC94-FFB135E852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146" y="3121472"/>
            <a:ext cx="5397149" cy="169763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class </a:t>
            </a:r>
            <a:r>
              <a:rPr lang="en-GB" err="1"/>
              <a:t>aptent</a:t>
            </a:r>
            <a:r>
              <a:rPr lang="en-GB"/>
              <a:t> </a:t>
            </a:r>
            <a:r>
              <a:rPr lang="en-GB" err="1"/>
              <a:t>taciti</a:t>
            </a:r>
            <a:r>
              <a:rPr lang="en-GB"/>
              <a:t> </a:t>
            </a:r>
            <a:r>
              <a:rPr lang="en-GB" err="1"/>
              <a:t>sociosqu</a:t>
            </a:r>
            <a:r>
              <a:rPr lang="en-GB"/>
              <a:t> ad </a:t>
            </a:r>
            <a:r>
              <a:rPr lang="en-GB" err="1"/>
              <a:t>litora</a:t>
            </a:r>
            <a:r>
              <a:rPr lang="en-GB"/>
              <a:t> </a:t>
            </a:r>
            <a:r>
              <a:rPr lang="en-GB" err="1"/>
              <a:t>torquent</a:t>
            </a:r>
            <a:r>
              <a:rPr lang="en-GB"/>
              <a:t> per </a:t>
            </a:r>
            <a:r>
              <a:rPr lang="en-GB" err="1"/>
              <a:t>conubia</a:t>
            </a:r>
            <a:r>
              <a:rPr lang="en-GB"/>
              <a:t> nostra, per </a:t>
            </a:r>
            <a:r>
              <a:rPr lang="en-GB" err="1"/>
              <a:t>inceptos</a:t>
            </a:r>
            <a:r>
              <a:rPr lang="en-GB"/>
              <a:t> </a:t>
            </a:r>
            <a:r>
              <a:rPr lang="en-GB" err="1"/>
              <a:t>himenaeos</a:t>
            </a:r>
            <a:r>
              <a:rPr lang="en-GB"/>
              <a:t>.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78E5F3-E1D7-8BAF-0474-33E46E0260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94122B-01D3-005A-9659-BF05610D30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088D0F1-DB92-6FD3-6228-B6CD7958F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142" y="5082059"/>
            <a:ext cx="5397149" cy="243356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bg1"/>
                </a:solidFill>
              </a:defRPr>
            </a:lvl1pPr>
            <a:lvl2pPr marL="0">
              <a:lnSpc>
                <a:spcPts val="1900"/>
              </a:lnSpc>
              <a:spcAft>
                <a:spcPts val="0"/>
              </a:spcAft>
              <a:defRPr sz="11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Author name/department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D0D7F5BC-22BB-87B7-94D4-CE8A236249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141" y="674909"/>
            <a:ext cx="5397149" cy="194415"/>
          </a:xfrm>
        </p:spPr>
        <p:txBody>
          <a:bodyPr anchor="t" anchorCtr="0"/>
          <a:lstStyle>
            <a:lvl1pPr marL="0" inden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bg1"/>
                </a:solidFill>
              </a:defRPr>
            </a:lvl1pPr>
            <a:lvl2pPr marL="0">
              <a:lnSpc>
                <a:spcPts val="1900"/>
              </a:lnSpc>
              <a:spcAft>
                <a:spcPts val="0"/>
              </a:spcAft>
              <a:defRPr sz="11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00/00/00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1F987A5A-3F8F-92A9-B830-5FA7A377B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142" y="5351170"/>
            <a:ext cx="5397149" cy="195825"/>
          </a:xfrm>
        </p:spPr>
        <p:txBody>
          <a:bodyPr anchor="t" anchorCtr="0"/>
          <a:lstStyle>
            <a:lvl1pPr marL="0" inden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 sz="1100" b="0" baseline="0">
                <a:solidFill>
                  <a:schemeClr val="bg1"/>
                </a:solidFill>
              </a:defRPr>
            </a:lvl1pPr>
            <a:lvl2pPr marL="0">
              <a:lnSpc>
                <a:spcPts val="1550"/>
              </a:lnSpc>
              <a:spcAft>
                <a:spcPts val="0"/>
              </a:spcAft>
              <a:defRPr sz="110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Operation  |  Taskforce  |  Unit</a:t>
            </a:r>
          </a:p>
        </p:txBody>
      </p:sp>
    </p:spTree>
    <p:extLst>
      <p:ext uri="{BB962C8B-B14F-4D97-AF65-F5344CB8AC3E}">
        <p14:creationId xmlns:p14="http://schemas.microsoft.com/office/powerpoint/2010/main" val="233137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Contents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195" y="1028700"/>
            <a:ext cx="1969477" cy="75185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88C90F-B6CD-2132-6FF9-7719F022C1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AC045DE-130A-3404-2D85-A16966DD1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7250" y="1028700"/>
            <a:ext cx="8326438" cy="4467225"/>
          </a:xfrm>
        </p:spPr>
        <p:txBody>
          <a:bodyPr numCol="2" spcCol="468000"/>
          <a:lstStyle>
            <a:lvl1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defRPr sz="1400" b="0" i="0" baseline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00	Content listing</a:t>
            </a:r>
          </a:p>
        </p:txBody>
      </p:sp>
    </p:spTree>
    <p:extLst>
      <p:ext uri="{BB962C8B-B14F-4D97-AF65-F5344CB8AC3E}">
        <p14:creationId xmlns:p14="http://schemas.microsoft.com/office/powerpoint/2010/main" val="335385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Only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6A614-5FB3-49A9-D97E-11DAEBD67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A429CA-4D01-B1FE-CCAF-AE0A96100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46D85B-A418-A825-D93F-781499DB1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341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Only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1490BB-0540-673D-A7BC-F2D496E2B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4557E5-774D-C623-D498-CED348DA8D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9372CEE-570C-0722-E37A-4E9712842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923" y="1610360"/>
            <a:ext cx="11254154" cy="3885565"/>
          </a:xfrm>
        </p:spPr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93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Only: 2 Column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6A614-5FB3-49A9-D97E-11DAEBD67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A429CA-4D01-B1FE-CCAF-AE0A96100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46D85B-A418-A825-D93F-781499DB1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2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71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Only: 2 Columns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1490BB-0540-673D-A7BC-F2D496E2B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4557E5-774D-C623-D498-CED348DA8D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9372CEE-570C-0722-E37A-4E9712842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923" y="1610360"/>
            <a:ext cx="11254154" cy="3885565"/>
          </a:xfrm>
        </p:spPr>
        <p:txBody>
          <a:bodyPr numCol="2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60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Image (Blue)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24000" y="0"/>
            <a:ext cx="5868000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4" y="642111"/>
            <a:ext cx="5400000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2651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ED52A-0B7F-1D51-8528-C8AC17261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E3D6BC-26EA-F909-D530-46342AE575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0B41E50-CE96-9A0A-E6FC-F581F96D6E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923" y="1610360"/>
            <a:ext cx="5399077" cy="3885565"/>
          </a:xfrm>
        </p:spPr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0891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Image (White)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24000" y="0"/>
            <a:ext cx="5868000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4" y="642111"/>
            <a:ext cx="5400000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2651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ED52A-0B7F-1D51-8528-C8AC17261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61480A-C506-456F-64B2-23F736992D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848BA3A-F9EA-BA6B-B96E-5B4D5AFD27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923" y="1610360"/>
            <a:ext cx="5399077" cy="3885565"/>
          </a:xfrm>
        </p:spPr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25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Image (Blue)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868000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999" y="642111"/>
            <a:ext cx="5400000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2651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ED52A-0B7F-1D51-8528-C8AC17261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E3D6BC-26EA-F909-D530-46342AE575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27B142A-C0E7-D8C8-7138-FD050D1164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3999" y="1610360"/>
            <a:ext cx="54000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5130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Image (White)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2651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ED52A-0B7F-1D51-8528-C8AC17261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61480A-C506-456F-64B2-23F736992D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B957DC-9DF7-EB26-BB64-8E368AAF4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999" y="642111"/>
            <a:ext cx="5400000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3">
            <a:extLst>
              <a:ext uri="{FF2B5EF4-FFF2-40B4-BE49-F238E27FC236}">
                <a16:creationId xmlns:a16="http://schemas.microsoft.com/office/drawing/2014/main" id="{DA706345-5A21-0E0C-FFC1-7D994CF49F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868000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507E979-F940-BFD0-D175-BD08A50E47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3999" y="1610360"/>
            <a:ext cx="54000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918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Small Image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927869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956" y="642111"/>
            <a:ext cx="832512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EA111C-D94B-E4B5-D6D1-60D30C3B3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2AD78B6-B968-CE7B-47C2-270AC31A84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7956" y="1610360"/>
            <a:ext cx="8326043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393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itle Slide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3F89-8A9E-C728-E849-0CC8107C5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146" y="1359805"/>
            <a:ext cx="5397149" cy="1339671"/>
          </a:xfrm>
        </p:spPr>
        <p:txBody>
          <a:bodyPr bIns="468000" anchor="t" anchorCtr="0"/>
          <a:lstStyle>
            <a:lvl1pPr algn="l">
              <a:lnSpc>
                <a:spcPts val="39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Presentation 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B274FE-9800-C338-4C6A-755F41BAA7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6082DD-9489-0FDD-702E-3B70894D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282196C0-75F4-6B66-BCCF-123ADDDB73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146" y="3121472"/>
            <a:ext cx="5397149" cy="169763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class </a:t>
            </a:r>
            <a:r>
              <a:rPr lang="en-GB" err="1"/>
              <a:t>aptent</a:t>
            </a:r>
            <a:r>
              <a:rPr lang="en-GB"/>
              <a:t> </a:t>
            </a:r>
            <a:r>
              <a:rPr lang="en-GB" err="1"/>
              <a:t>taciti</a:t>
            </a:r>
            <a:r>
              <a:rPr lang="en-GB"/>
              <a:t> </a:t>
            </a:r>
            <a:r>
              <a:rPr lang="en-GB" err="1"/>
              <a:t>sociosqu</a:t>
            </a:r>
            <a:r>
              <a:rPr lang="en-GB"/>
              <a:t> ad </a:t>
            </a:r>
            <a:r>
              <a:rPr lang="en-GB" err="1"/>
              <a:t>litora</a:t>
            </a:r>
            <a:r>
              <a:rPr lang="en-GB"/>
              <a:t> </a:t>
            </a:r>
            <a:r>
              <a:rPr lang="en-GB" err="1"/>
              <a:t>torquent</a:t>
            </a:r>
            <a:r>
              <a:rPr lang="en-GB"/>
              <a:t> per </a:t>
            </a:r>
            <a:r>
              <a:rPr lang="en-GB" err="1"/>
              <a:t>conubia</a:t>
            </a:r>
            <a:r>
              <a:rPr lang="en-GB"/>
              <a:t> nostra, per </a:t>
            </a:r>
            <a:r>
              <a:rPr lang="en-GB" err="1"/>
              <a:t>inceptos</a:t>
            </a:r>
            <a:r>
              <a:rPr lang="en-GB"/>
              <a:t> </a:t>
            </a:r>
            <a:r>
              <a:rPr lang="en-GB" err="1"/>
              <a:t>himenaeos</a:t>
            </a:r>
            <a:r>
              <a:rPr lang="en-GB"/>
              <a:t>.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3B38676-775B-D5F8-8B20-50D9DC9C2F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141" y="674909"/>
            <a:ext cx="5397149" cy="194415"/>
          </a:xfrm>
        </p:spPr>
        <p:txBody>
          <a:bodyPr anchor="t" anchorCtr="0"/>
          <a:lstStyle>
            <a:lvl1pPr marL="0" inden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bg1"/>
                </a:solidFill>
              </a:defRPr>
            </a:lvl1pPr>
            <a:lvl2pPr marL="0">
              <a:lnSpc>
                <a:spcPts val="1900"/>
              </a:lnSpc>
              <a:spcAft>
                <a:spcPts val="0"/>
              </a:spcAft>
              <a:defRPr sz="11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00/00/00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A70BD2A-AA7F-8B5F-4353-D7C2CD46D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142" y="5082059"/>
            <a:ext cx="5397149" cy="243356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bg1"/>
                </a:solidFill>
              </a:defRPr>
            </a:lvl1pPr>
            <a:lvl2pPr marL="0">
              <a:lnSpc>
                <a:spcPts val="1900"/>
              </a:lnSpc>
              <a:spcAft>
                <a:spcPts val="0"/>
              </a:spcAft>
              <a:defRPr sz="11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Author name/department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0F57C87-7E64-6AFC-B2FC-A108FF4CF7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142" y="5351170"/>
            <a:ext cx="5397149" cy="195825"/>
          </a:xfrm>
        </p:spPr>
        <p:txBody>
          <a:bodyPr anchor="t" anchorCtr="0"/>
          <a:lstStyle>
            <a:lvl1pPr marL="0" inden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 sz="1100" b="0" baseline="0">
                <a:solidFill>
                  <a:schemeClr val="bg1"/>
                </a:solidFill>
              </a:defRPr>
            </a:lvl1pPr>
            <a:lvl2pPr marL="0">
              <a:lnSpc>
                <a:spcPts val="1550"/>
              </a:lnSpc>
              <a:spcAft>
                <a:spcPts val="0"/>
              </a:spcAft>
              <a:defRPr sz="110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Operation  |  Taskforce  |  Unit</a:t>
            </a:r>
          </a:p>
        </p:txBody>
      </p:sp>
    </p:spTree>
    <p:extLst>
      <p:ext uri="{BB962C8B-B14F-4D97-AF65-F5344CB8AC3E}">
        <p14:creationId xmlns:p14="http://schemas.microsoft.com/office/powerpoint/2010/main" val="4022148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Small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927869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956" y="642111"/>
            <a:ext cx="832512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E88824-E4A7-8BB9-960D-0BF1757F8D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501ECC-8C96-FA52-9C47-77D73B0D32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7956" y="1610360"/>
            <a:ext cx="8326043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2969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: 2 Columns + Small Image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64130" y="0"/>
            <a:ext cx="2927869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170216-79F5-C065-AC11-D58971A0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3" y="642111"/>
            <a:ext cx="832512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23CEE-9F76-776F-A6FC-84B4E7CD9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774EB2-261E-A013-C0F0-C480ED17D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47C89BC-24A3-017E-5C4F-1E96799CED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923" y="1610360"/>
            <a:ext cx="8325121" cy="3885565"/>
          </a:xfrm>
        </p:spPr>
        <p:txBody>
          <a:bodyPr numCol="2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3611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: 2 Columns + Small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64130" y="0"/>
            <a:ext cx="2927869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170216-79F5-C065-AC11-D58971A0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3" y="642111"/>
            <a:ext cx="832512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23CEE-9F76-776F-A6FC-84B4E7CD9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3BB36E-A34C-17B9-9D7F-4ABF49C5F8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15A6BA-000F-E8D1-B0C2-8212626CE5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923" y="1610360"/>
            <a:ext cx="8325121" cy="3885565"/>
          </a:xfrm>
        </p:spPr>
        <p:txBody>
          <a:bodyPr numCol="2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9003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Small Image + Chart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927869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956" y="642111"/>
            <a:ext cx="832512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EA111C-D94B-E4B5-D6D1-60D30C3B3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9006FFA5-4163-5FE7-019C-9F2A067F5546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324693" y="1657350"/>
            <a:ext cx="5398384" cy="3838575"/>
          </a:xfrm>
        </p:spPr>
        <p:txBody>
          <a:bodyPr anchor="ctr" anchorCtr="0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F01662-E3BD-8596-C79F-552691C6A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7957" y="1610360"/>
            <a:ext cx="2469352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9841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Small Image + Chart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927869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956" y="642111"/>
            <a:ext cx="832512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9006FFA5-4163-5FE7-019C-9F2A067F5546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324693" y="1657350"/>
            <a:ext cx="5398384" cy="3838575"/>
          </a:xfrm>
        </p:spPr>
        <p:txBody>
          <a:bodyPr anchor="ctr" anchorCtr="0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chart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9F3A4-3DF1-13D9-861F-547EE65449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739F9EC-6BEC-B3FF-E072-48BF48B348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7957" y="1610360"/>
            <a:ext cx="2469352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2913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Chart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EA111C-D94B-E4B5-D6D1-60D30C3B3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9006FFA5-4163-5FE7-019C-9F2A067F5546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3425778" y="1657350"/>
            <a:ext cx="8297300" cy="3838575"/>
          </a:xfrm>
        </p:spPr>
        <p:txBody>
          <a:bodyPr anchor="ctr" anchorCtr="0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61794E-9481-8C26-2754-A1141D7B2CF8}"/>
              </a:ext>
            </a:extLst>
          </p:cNvPr>
          <p:cNvSpPr txBox="1">
            <a:spLocks/>
          </p:cNvSpPr>
          <p:nvPr userDrawn="1"/>
        </p:nvSpPr>
        <p:spPr>
          <a:xfrm>
            <a:off x="468924" y="642111"/>
            <a:ext cx="11254154" cy="7548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None/>
              <a:defRPr sz="27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58C41EB-6C09-DC6B-B49D-1CD6D5FEE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924" y="1610360"/>
            <a:ext cx="2469352" cy="3885565"/>
          </a:xfrm>
        </p:spPr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7736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Chart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9006FFA5-4163-5FE7-019C-9F2A067F5546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3425778" y="1657350"/>
            <a:ext cx="8297300" cy="3838575"/>
          </a:xfrm>
        </p:spPr>
        <p:txBody>
          <a:bodyPr anchor="ctr" anchorCtr="0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61794E-9481-8C26-2754-A1141D7B2CF8}"/>
              </a:ext>
            </a:extLst>
          </p:cNvPr>
          <p:cNvSpPr txBox="1">
            <a:spLocks/>
          </p:cNvSpPr>
          <p:nvPr userDrawn="1"/>
        </p:nvSpPr>
        <p:spPr>
          <a:xfrm>
            <a:off x="468924" y="642111"/>
            <a:ext cx="11254154" cy="7548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None/>
              <a:defRPr sz="27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58C41EB-6C09-DC6B-B49D-1CD6D5FEE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924" y="1610360"/>
            <a:ext cx="2469352" cy="3885565"/>
          </a:xfrm>
        </p:spPr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F540A0-C382-A7A5-7801-7EDD15AC6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45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Chart + Image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EA111C-D94B-E4B5-D6D1-60D30C3B3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9006FFA5-4163-5FE7-019C-9F2A067F5546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3425778" y="1657350"/>
            <a:ext cx="3914188" cy="3838575"/>
          </a:xfrm>
        </p:spPr>
        <p:txBody>
          <a:bodyPr anchor="ctr" anchorCtr="0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61794E-9481-8C26-2754-A1141D7B2CF8}"/>
              </a:ext>
            </a:extLst>
          </p:cNvPr>
          <p:cNvSpPr txBox="1">
            <a:spLocks/>
          </p:cNvSpPr>
          <p:nvPr userDrawn="1"/>
        </p:nvSpPr>
        <p:spPr>
          <a:xfrm>
            <a:off x="468924" y="642111"/>
            <a:ext cx="11254154" cy="7548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None/>
              <a:defRPr sz="27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58C41EB-6C09-DC6B-B49D-1CD6D5FEE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924" y="1610360"/>
            <a:ext cx="2469352" cy="3885565"/>
          </a:xfrm>
        </p:spPr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B4DF5F39-D070-A046-0012-0DEB1E613F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08889" y="1657350"/>
            <a:ext cx="3921791" cy="3838575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725454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Chart +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9006FFA5-4163-5FE7-019C-9F2A067F5546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3425778" y="1657350"/>
            <a:ext cx="3914188" cy="3838575"/>
          </a:xfrm>
        </p:spPr>
        <p:txBody>
          <a:bodyPr anchor="ctr" anchorCtr="0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61794E-9481-8C26-2754-A1141D7B2CF8}"/>
              </a:ext>
            </a:extLst>
          </p:cNvPr>
          <p:cNvSpPr txBox="1">
            <a:spLocks/>
          </p:cNvSpPr>
          <p:nvPr userDrawn="1"/>
        </p:nvSpPr>
        <p:spPr>
          <a:xfrm>
            <a:off x="468924" y="642111"/>
            <a:ext cx="11254154" cy="7548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None/>
              <a:defRPr sz="27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58C41EB-6C09-DC6B-B49D-1CD6D5FEE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924" y="1610360"/>
            <a:ext cx="2469352" cy="3885565"/>
          </a:xfrm>
        </p:spPr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B4DF5F39-D070-A046-0012-0DEB1E613F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08889" y="1657350"/>
            <a:ext cx="3921791" cy="3838575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3A30CA-1AC2-884E-F05A-48A27197E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54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Image Only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C5D89-FAB1-53FB-0D94-885F17EAEF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02220F-66FA-86DC-6195-4E8D7DFBA7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0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itle Slid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3F89-8A9E-C728-E849-0CC8107C5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146" y="1359805"/>
            <a:ext cx="5397149" cy="1339671"/>
          </a:xfrm>
        </p:spPr>
        <p:txBody>
          <a:bodyPr bIns="468000" anchor="t" anchorCtr="0"/>
          <a:lstStyle>
            <a:lvl1pPr algn="l">
              <a:lnSpc>
                <a:spcPts val="3900"/>
              </a:lnSpc>
              <a:defRPr sz="3700" b="1" i="0" cap="all" baseline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Presentation 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F625E-BAE2-041C-DC94-FFB135E852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146" y="3121472"/>
            <a:ext cx="5397149" cy="169763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class </a:t>
            </a:r>
            <a:r>
              <a:rPr lang="en-GB" err="1"/>
              <a:t>aptent</a:t>
            </a:r>
            <a:r>
              <a:rPr lang="en-GB"/>
              <a:t> </a:t>
            </a:r>
            <a:r>
              <a:rPr lang="en-GB" err="1"/>
              <a:t>taciti</a:t>
            </a:r>
            <a:r>
              <a:rPr lang="en-GB"/>
              <a:t> </a:t>
            </a:r>
            <a:r>
              <a:rPr lang="en-GB" err="1"/>
              <a:t>sociosqu</a:t>
            </a:r>
            <a:r>
              <a:rPr lang="en-GB"/>
              <a:t> ad </a:t>
            </a:r>
            <a:r>
              <a:rPr lang="en-GB" err="1"/>
              <a:t>litora</a:t>
            </a:r>
            <a:r>
              <a:rPr lang="en-GB"/>
              <a:t> </a:t>
            </a:r>
            <a:r>
              <a:rPr lang="en-GB" err="1"/>
              <a:t>torquent</a:t>
            </a:r>
            <a:r>
              <a:rPr lang="en-GB"/>
              <a:t> per </a:t>
            </a:r>
            <a:r>
              <a:rPr lang="en-GB" err="1"/>
              <a:t>conubia</a:t>
            </a:r>
            <a:r>
              <a:rPr lang="en-GB"/>
              <a:t> nostra, per </a:t>
            </a:r>
            <a:r>
              <a:rPr lang="en-GB" err="1"/>
              <a:t>inceptos</a:t>
            </a:r>
            <a:r>
              <a:rPr lang="en-GB"/>
              <a:t> </a:t>
            </a:r>
            <a:r>
              <a:rPr lang="en-GB" err="1"/>
              <a:t>himenaeos</a:t>
            </a:r>
            <a:r>
              <a:rPr lang="en-GB"/>
              <a:t>.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C985D-E6AB-125C-AF42-A60133A02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40618-1259-0D59-44EA-3306817F88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4BDC27F-70FE-CB76-5997-98819366F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141" y="674909"/>
            <a:ext cx="5397149" cy="194415"/>
          </a:xfrm>
        </p:spPr>
        <p:txBody>
          <a:bodyPr anchor="t" anchorCtr="0"/>
          <a:lstStyle>
            <a:lvl1pPr marL="0" inden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1"/>
                </a:solidFill>
              </a:defRPr>
            </a:lvl1pPr>
            <a:lvl2pPr marL="0">
              <a:lnSpc>
                <a:spcPts val="1900"/>
              </a:lnSpc>
              <a:spcAft>
                <a:spcPts val="0"/>
              </a:spcAft>
              <a:defRPr sz="11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00/00/00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25A6955B-4350-8113-18B2-8824EC9F11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142" y="5082059"/>
            <a:ext cx="5397149" cy="243356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tx1"/>
                </a:solidFill>
              </a:defRPr>
            </a:lvl1pPr>
            <a:lvl2pPr marL="0">
              <a:lnSpc>
                <a:spcPts val="1900"/>
              </a:lnSpc>
              <a:spcAft>
                <a:spcPts val="0"/>
              </a:spcAft>
              <a:defRPr sz="11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Author name/department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FBCA7D37-FAE8-C5D6-7965-1944DDCBF6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142" y="5351170"/>
            <a:ext cx="5397149" cy="195825"/>
          </a:xfrm>
        </p:spPr>
        <p:txBody>
          <a:bodyPr anchor="t" anchorCtr="0"/>
          <a:lstStyle>
            <a:lvl1pPr marL="0" inden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 sz="1100" b="0" baseline="0">
                <a:solidFill>
                  <a:schemeClr val="tx1"/>
                </a:solidFill>
              </a:defRPr>
            </a:lvl1pPr>
            <a:lvl2pPr marL="0">
              <a:lnSpc>
                <a:spcPts val="1550"/>
              </a:lnSpc>
              <a:spcAft>
                <a:spcPts val="0"/>
              </a:spcAft>
              <a:defRPr sz="110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Operation  |  Taskforce  |  Unit</a:t>
            </a:r>
          </a:p>
        </p:txBody>
      </p:sp>
    </p:spTree>
    <p:extLst>
      <p:ext uri="{BB962C8B-B14F-4D97-AF65-F5344CB8AC3E}">
        <p14:creationId xmlns:p14="http://schemas.microsoft.com/office/powerpoint/2010/main" val="2942804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Image Only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CC81C-DCF3-37EE-67F2-AC7252CEA0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3CFB76-58EE-3CDB-74ED-34D0506C0E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55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End Slide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PS_New Brand_Logo Animation_Blue (3840x2160px).mp4">
            <a:hlinkClick r:id="" action="ppaction://media"/>
            <a:extLst>
              <a:ext uri="{FF2B5EF4-FFF2-40B4-BE49-F238E27FC236}">
                <a16:creationId xmlns:a16="http://schemas.microsoft.com/office/drawing/2014/main" id="{2850E1F6-5AD4-0949-1629-57A10E6D0C3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2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End Slide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PS_New Brand_Logo Animation_Black (3840x2160px).mp4">
            <a:hlinkClick r:id="" action="ppaction://media"/>
            <a:extLst>
              <a:ext uri="{FF2B5EF4-FFF2-40B4-BE49-F238E27FC236}">
                <a16:creationId xmlns:a16="http://schemas.microsoft.com/office/drawing/2014/main" id="{58E9D47E-2C0E-6D39-8248-210F993A528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6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itle Slide (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7163983-D991-4DBA-A2E7-A1C185C3BC96}"/>
              </a:ext>
            </a:extLst>
          </p:cNvPr>
          <p:cNvSpPr/>
          <p:nvPr userDrawn="1"/>
        </p:nvSpPr>
        <p:spPr>
          <a:xfrm>
            <a:off x="2" y="0"/>
            <a:ext cx="8795206" cy="6856567"/>
          </a:xfrm>
          <a:prstGeom prst="rect">
            <a:avLst/>
          </a:prstGeom>
          <a:gradFill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63F89-8A9E-C728-E849-0CC8107C5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146" y="1359805"/>
            <a:ext cx="5397149" cy="1339671"/>
          </a:xfrm>
        </p:spPr>
        <p:txBody>
          <a:bodyPr bIns="468000" anchor="t" anchorCtr="0"/>
          <a:lstStyle>
            <a:lvl1pPr algn="l">
              <a:lnSpc>
                <a:spcPts val="39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Presentation 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/>
            </a:r>
            <a:br>
              <a:rPr lang="en-GB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F625E-BAE2-041C-DC94-FFB135E852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146" y="3121472"/>
            <a:ext cx="5397149" cy="169763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class </a:t>
            </a:r>
            <a:r>
              <a:rPr lang="en-GB" err="1"/>
              <a:t>aptent</a:t>
            </a:r>
            <a:r>
              <a:rPr lang="en-GB"/>
              <a:t> </a:t>
            </a:r>
            <a:r>
              <a:rPr lang="en-GB" err="1"/>
              <a:t>taciti</a:t>
            </a:r>
            <a:r>
              <a:rPr lang="en-GB"/>
              <a:t> </a:t>
            </a:r>
            <a:r>
              <a:rPr lang="en-GB" err="1"/>
              <a:t>sociosqu</a:t>
            </a:r>
            <a:r>
              <a:rPr lang="en-GB"/>
              <a:t> ad </a:t>
            </a:r>
            <a:r>
              <a:rPr lang="en-GB" err="1"/>
              <a:t>litora</a:t>
            </a:r>
            <a:r>
              <a:rPr lang="en-GB"/>
              <a:t> </a:t>
            </a:r>
            <a:r>
              <a:rPr lang="en-GB" err="1"/>
              <a:t>torquent</a:t>
            </a:r>
            <a:r>
              <a:rPr lang="en-GB"/>
              <a:t> per </a:t>
            </a:r>
            <a:r>
              <a:rPr lang="en-GB" err="1"/>
              <a:t>conubia</a:t>
            </a:r>
            <a:r>
              <a:rPr lang="en-GB"/>
              <a:t> nostra, per </a:t>
            </a:r>
            <a:r>
              <a:rPr lang="en-GB" err="1"/>
              <a:t>inceptos</a:t>
            </a:r>
            <a:r>
              <a:rPr lang="en-GB"/>
              <a:t> </a:t>
            </a:r>
            <a:r>
              <a:rPr lang="en-GB" err="1"/>
              <a:t>himenaeos</a:t>
            </a:r>
            <a:r>
              <a:rPr lang="en-GB"/>
              <a:t>.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78E5F3-E1D7-8BAF-0474-33E46E0260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94122B-01D3-005A-9659-BF05610D30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088D0F1-DB92-6FD3-6228-B6CD7958F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142" y="5082059"/>
            <a:ext cx="5397149" cy="243356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bg1"/>
                </a:solidFill>
              </a:defRPr>
            </a:lvl1pPr>
            <a:lvl2pPr marL="0">
              <a:lnSpc>
                <a:spcPts val="1900"/>
              </a:lnSpc>
              <a:spcAft>
                <a:spcPts val="0"/>
              </a:spcAft>
              <a:defRPr sz="11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Author name/department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D0D7F5BC-22BB-87B7-94D4-CE8A236249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141" y="674909"/>
            <a:ext cx="5397149" cy="194415"/>
          </a:xfrm>
        </p:spPr>
        <p:txBody>
          <a:bodyPr anchor="t" anchorCtr="0"/>
          <a:lstStyle>
            <a:lvl1pPr marL="0" inden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bg1"/>
                </a:solidFill>
              </a:defRPr>
            </a:lvl1pPr>
            <a:lvl2pPr marL="0">
              <a:lnSpc>
                <a:spcPts val="1900"/>
              </a:lnSpc>
              <a:spcAft>
                <a:spcPts val="0"/>
              </a:spcAft>
              <a:defRPr sz="11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00/00/00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1F987A5A-3F8F-92A9-B830-5FA7A377B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142" y="5351170"/>
            <a:ext cx="5397149" cy="195825"/>
          </a:xfrm>
        </p:spPr>
        <p:txBody>
          <a:bodyPr anchor="t" anchorCtr="0"/>
          <a:lstStyle>
            <a:lvl1pPr marL="0" inden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 sz="1100" b="0" baseline="0">
                <a:solidFill>
                  <a:schemeClr val="bg1"/>
                </a:solidFill>
              </a:defRPr>
            </a:lvl1pPr>
            <a:lvl2pPr marL="0">
              <a:lnSpc>
                <a:spcPts val="1550"/>
              </a:lnSpc>
              <a:spcAft>
                <a:spcPts val="0"/>
              </a:spcAft>
              <a:defRPr sz="110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Operation  |  Taskforce  |  Unit</a:t>
            </a:r>
          </a:p>
        </p:txBody>
      </p:sp>
    </p:spTree>
    <p:extLst>
      <p:ext uri="{BB962C8B-B14F-4D97-AF65-F5344CB8AC3E}">
        <p14:creationId xmlns:p14="http://schemas.microsoft.com/office/powerpoint/2010/main" val="43695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itle Slide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3F89-8A9E-C728-E849-0CC8107C5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146" y="1359805"/>
            <a:ext cx="5397149" cy="1339671"/>
          </a:xfrm>
        </p:spPr>
        <p:txBody>
          <a:bodyPr bIns="468000" anchor="t" anchorCtr="0"/>
          <a:lstStyle>
            <a:lvl1pPr algn="l">
              <a:lnSpc>
                <a:spcPts val="39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Presentation 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B274FE-9800-C338-4C6A-755F41BAA7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6082DD-9489-0FDD-702E-3B70894D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282196C0-75F4-6B66-BCCF-123ADDDB73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146" y="3121472"/>
            <a:ext cx="5397149" cy="169763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class </a:t>
            </a:r>
            <a:r>
              <a:rPr lang="en-GB" err="1"/>
              <a:t>aptent</a:t>
            </a:r>
            <a:r>
              <a:rPr lang="en-GB"/>
              <a:t> </a:t>
            </a:r>
            <a:r>
              <a:rPr lang="en-GB" err="1"/>
              <a:t>taciti</a:t>
            </a:r>
            <a:r>
              <a:rPr lang="en-GB"/>
              <a:t> </a:t>
            </a:r>
            <a:r>
              <a:rPr lang="en-GB" err="1"/>
              <a:t>sociosqu</a:t>
            </a:r>
            <a:r>
              <a:rPr lang="en-GB"/>
              <a:t> ad </a:t>
            </a:r>
            <a:r>
              <a:rPr lang="en-GB" err="1"/>
              <a:t>litora</a:t>
            </a:r>
            <a:r>
              <a:rPr lang="en-GB"/>
              <a:t> </a:t>
            </a:r>
            <a:r>
              <a:rPr lang="en-GB" err="1"/>
              <a:t>torquent</a:t>
            </a:r>
            <a:r>
              <a:rPr lang="en-GB"/>
              <a:t> per </a:t>
            </a:r>
            <a:r>
              <a:rPr lang="en-GB" err="1"/>
              <a:t>conubia</a:t>
            </a:r>
            <a:r>
              <a:rPr lang="en-GB"/>
              <a:t> nostra, per </a:t>
            </a:r>
            <a:r>
              <a:rPr lang="en-GB" err="1"/>
              <a:t>inceptos</a:t>
            </a:r>
            <a:r>
              <a:rPr lang="en-GB"/>
              <a:t> </a:t>
            </a:r>
            <a:r>
              <a:rPr lang="en-GB" err="1"/>
              <a:t>himenaeos</a:t>
            </a:r>
            <a:r>
              <a:rPr lang="en-GB"/>
              <a:t>.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3B38676-775B-D5F8-8B20-50D9DC9C2F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141" y="674909"/>
            <a:ext cx="5397149" cy="194415"/>
          </a:xfrm>
        </p:spPr>
        <p:txBody>
          <a:bodyPr anchor="t" anchorCtr="0"/>
          <a:lstStyle>
            <a:lvl1pPr marL="0" inden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bg1"/>
                </a:solidFill>
              </a:defRPr>
            </a:lvl1pPr>
            <a:lvl2pPr marL="0">
              <a:lnSpc>
                <a:spcPts val="1900"/>
              </a:lnSpc>
              <a:spcAft>
                <a:spcPts val="0"/>
              </a:spcAft>
              <a:defRPr sz="11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00/00/00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A70BD2A-AA7F-8B5F-4353-D7C2CD46D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142" y="5082059"/>
            <a:ext cx="5397149" cy="243356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bg1"/>
                </a:solidFill>
              </a:defRPr>
            </a:lvl1pPr>
            <a:lvl2pPr marL="0">
              <a:lnSpc>
                <a:spcPts val="1900"/>
              </a:lnSpc>
              <a:spcAft>
                <a:spcPts val="0"/>
              </a:spcAft>
              <a:defRPr sz="11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Author name/department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0F57C87-7E64-6AFC-B2FC-A108FF4CF7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142" y="5351170"/>
            <a:ext cx="5397149" cy="195825"/>
          </a:xfrm>
        </p:spPr>
        <p:txBody>
          <a:bodyPr anchor="t" anchorCtr="0"/>
          <a:lstStyle>
            <a:lvl1pPr marL="0" inden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 sz="1100" b="0" baseline="0">
                <a:solidFill>
                  <a:schemeClr val="bg1"/>
                </a:solidFill>
              </a:defRPr>
            </a:lvl1pPr>
            <a:lvl2pPr marL="0">
              <a:lnSpc>
                <a:spcPts val="1550"/>
              </a:lnSpc>
              <a:spcAft>
                <a:spcPts val="0"/>
              </a:spcAft>
              <a:defRPr sz="110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Operation  |  Taskforce  |  Unit</a:t>
            </a:r>
          </a:p>
        </p:txBody>
      </p:sp>
    </p:spTree>
    <p:extLst>
      <p:ext uri="{BB962C8B-B14F-4D97-AF65-F5344CB8AC3E}">
        <p14:creationId xmlns:p14="http://schemas.microsoft.com/office/powerpoint/2010/main" val="1051064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itle Slid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3F89-8A9E-C728-E849-0CC8107C5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146" y="1359805"/>
            <a:ext cx="5397149" cy="1339671"/>
          </a:xfrm>
        </p:spPr>
        <p:txBody>
          <a:bodyPr bIns="468000" anchor="t" anchorCtr="0"/>
          <a:lstStyle>
            <a:lvl1pPr algn="l">
              <a:lnSpc>
                <a:spcPts val="3900"/>
              </a:lnSpc>
              <a:defRPr sz="3700" b="1" i="0" cap="all" baseline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Presentation 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F625E-BAE2-041C-DC94-FFB135E852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146" y="3121472"/>
            <a:ext cx="5397149" cy="1697630"/>
          </a:xfr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class </a:t>
            </a:r>
            <a:r>
              <a:rPr lang="en-GB" err="1"/>
              <a:t>aptent</a:t>
            </a:r>
            <a:r>
              <a:rPr lang="en-GB"/>
              <a:t> </a:t>
            </a:r>
            <a:r>
              <a:rPr lang="en-GB" err="1"/>
              <a:t>taciti</a:t>
            </a:r>
            <a:r>
              <a:rPr lang="en-GB"/>
              <a:t> </a:t>
            </a:r>
            <a:r>
              <a:rPr lang="en-GB" err="1"/>
              <a:t>sociosqu</a:t>
            </a:r>
            <a:r>
              <a:rPr lang="en-GB"/>
              <a:t> ad </a:t>
            </a:r>
            <a:r>
              <a:rPr lang="en-GB" err="1"/>
              <a:t>litora</a:t>
            </a:r>
            <a:r>
              <a:rPr lang="en-GB"/>
              <a:t> </a:t>
            </a:r>
            <a:r>
              <a:rPr lang="en-GB" err="1"/>
              <a:t>torquent</a:t>
            </a:r>
            <a:r>
              <a:rPr lang="en-GB"/>
              <a:t> per </a:t>
            </a:r>
            <a:r>
              <a:rPr lang="en-GB" err="1"/>
              <a:t>conubia</a:t>
            </a:r>
            <a:r>
              <a:rPr lang="en-GB"/>
              <a:t> nostra, per </a:t>
            </a:r>
            <a:r>
              <a:rPr lang="en-GB" err="1"/>
              <a:t>inceptos</a:t>
            </a:r>
            <a:r>
              <a:rPr lang="en-GB"/>
              <a:t> </a:t>
            </a:r>
            <a:r>
              <a:rPr lang="en-GB" err="1"/>
              <a:t>himenaeos</a:t>
            </a:r>
            <a:r>
              <a:rPr lang="en-GB"/>
              <a:t>.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C985D-E6AB-125C-AF42-A60133A02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40618-1259-0D59-44EA-3306817F88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4BDC27F-70FE-CB76-5997-98819366F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141" y="674909"/>
            <a:ext cx="5397149" cy="194415"/>
          </a:xfrm>
        </p:spPr>
        <p:txBody>
          <a:bodyPr anchor="t" anchorCtr="0"/>
          <a:lstStyle>
            <a:lvl1pPr marL="0" inden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1"/>
                </a:solidFill>
              </a:defRPr>
            </a:lvl1pPr>
            <a:lvl2pPr marL="0">
              <a:lnSpc>
                <a:spcPts val="1900"/>
              </a:lnSpc>
              <a:spcAft>
                <a:spcPts val="0"/>
              </a:spcAft>
              <a:defRPr sz="11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00/00/00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25A6955B-4350-8113-18B2-8824EC9F11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142" y="5082059"/>
            <a:ext cx="5397149" cy="243356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defRPr b="0" baseline="0">
                <a:solidFill>
                  <a:schemeClr val="tx1"/>
                </a:solidFill>
              </a:defRPr>
            </a:lvl1pPr>
            <a:lvl2pPr marL="0">
              <a:lnSpc>
                <a:spcPts val="1900"/>
              </a:lnSpc>
              <a:spcAft>
                <a:spcPts val="0"/>
              </a:spcAft>
              <a:defRPr sz="11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Author name/department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FBCA7D37-FAE8-C5D6-7965-1944DDCBF6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142" y="5351170"/>
            <a:ext cx="5397149" cy="195825"/>
          </a:xfrm>
        </p:spPr>
        <p:txBody>
          <a:bodyPr anchor="t" anchorCtr="0"/>
          <a:lstStyle>
            <a:lvl1pPr marL="0" indent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  <a:defRPr sz="1100" b="0" baseline="0">
                <a:solidFill>
                  <a:schemeClr val="tx1"/>
                </a:solidFill>
              </a:defRPr>
            </a:lvl1pPr>
            <a:lvl2pPr marL="0">
              <a:lnSpc>
                <a:spcPts val="1550"/>
              </a:lnSpc>
              <a:spcAft>
                <a:spcPts val="0"/>
              </a:spcAft>
              <a:defRPr sz="110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Operation  |  Taskforce  |  Unit</a:t>
            </a:r>
          </a:p>
        </p:txBody>
      </p:sp>
    </p:spTree>
    <p:extLst>
      <p:ext uri="{BB962C8B-B14F-4D97-AF65-F5344CB8AC3E}">
        <p14:creationId xmlns:p14="http://schemas.microsoft.com/office/powerpoint/2010/main" val="412843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 Divider Slide (Blue Ima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3F89-8A9E-C728-E849-0CC8107C5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146" y="1359805"/>
            <a:ext cx="5397149" cy="1991320"/>
          </a:xfrm>
        </p:spPr>
        <p:txBody>
          <a:bodyPr bIns="468000" anchor="t" anchorCtr="0"/>
          <a:lstStyle>
            <a:lvl1pPr algn="l">
              <a:lnSpc>
                <a:spcPts val="39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Divider 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2E26EFD-E257-2E7D-7C6F-9E5030DC3C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24000" y="0"/>
            <a:ext cx="5868000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5FF2B-FD4E-92D7-3611-4E139299E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625FF0-78F8-258F-5ED8-0DB2F7E067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86C7618-176D-4F80-A49B-8C4E5316D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3998" y="-2"/>
            <a:ext cx="2927868" cy="5961219"/>
          </a:xfrm>
          <a:gradFill>
            <a:gsLst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10800000" scaled="0"/>
          </a:gra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1218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 Divider Slide MPS Divider Slide (Black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3F89-8A9E-C728-E849-0CC8107C5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146" y="1359805"/>
            <a:ext cx="5397149" cy="1991320"/>
          </a:xfrm>
        </p:spPr>
        <p:txBody>
          <a:bodyPr bIns="468000" anchor="t" anchorCtr="0"/>
          <a:lstStyle>
            <a:lvl1pPr algn="l">
              <a:lnSpc>
                <a:spcPts val="39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Divider 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2E26EFD-E257-2E7D-7C6F-9E5030DC3C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24000" y="0"/>
            <a:ext cx="5868000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8C5427-1ADB-ADD9-FB7B-77359ECF5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89DF9A-7423-4DEB-5BF2-9ACE13093F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7C23933-A4F0-11FA-CAB9-695CA60934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3998" y="-2"/>
            <a:ext cx="2927868" cy="5961219"/>
          </a:xfr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698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 Divider Slide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3F89-8A9E-C728-E849-0CC8107C5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146" y="1359805"/>
            <a:ext cx="5397149" cy="1991320"/>
          </a:xfrm>
        </p:spPr>
        <p:txBody>
          <a:bodyPr bIns="468000" anchor="t" anchorCtr="0"/>
          <a:lstStyle>
            <a:lvl1pPr algn="l">
              <a:lnSpc>
                <a:spcPts val="39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Divider 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3ABB1-263B-2A65-623F-59B1B2888A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FFB186-9DF2-0CDD-BC32-DBDF87A7EE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59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 Divider Slid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3F89-8A9E-C728-E849-0CC8107C5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146" y="1359805"/>
            <a:ext cx="5397149" cy="1991320"/>
          </a:xfrm>
        </p:spPr>
        <p:txBody>
          <a:bodyPr bIns="468000" anchor="t" anchorCtr="0"/>
          <a:lstStyle>
            <a:lvl1pPr algn="l">
              <a:lnSpc>
                <a:spcPts val="3900"/>
              </a:lnSpc>
              <a:defRPr sz="3700" b="1" i="0" cap="all" baseline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Divider 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53296-5AED-5FBB-1347-BAAD25E99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0F4155-7147-EF2C-47D7-C632A610F0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3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 Divider Slide (Blue Ima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3F89-8A9E-C728-E849-0CC8107C5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146" y="1359805"/>
            <a:ext cx="5397149" cy="1991320"/>
          </a:xfrm>
        </p:spPr>
        <p:txBody>
          <a:bodyPr bIns="468000" anchor="t" anchorCtr="0"/>
          <a:lstStyle>
            <a:lvl1pPr algn="l">
              <a:lnSpc>
                <a:spcPts val="39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Divider 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2E26EFD-E257-2E7D-7C6F-9E5030DC3C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24000" y="0"/>
            <a:ext cx="5868000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45FF2B-FD4E-92D7-3611-4E139299E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625FF0-78F8-258F-5ED8-0DB2F7E067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86C7618-176D-4F80-A49B-8C4E5316D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3998" y="-2"/>
            <a:ext cx="2927868" cy="5961219"/>
          </a:xfrm>
          <a:gradFill>
            <a:gsLst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10800000" scaled="0"/>
          </a:gra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4220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Contents (All 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6241C9-0DF7-982D-1C92-FAEDF1D88FED}"/>
              </a:ext>
            </a:extLst>
          </p:cNvPr>
          <p:cNvSpPr/>
          <p:nvPr userDrawn="1"/>
        </p:nvSpPr>
        <p:spPr>
          <a:xfrm>
            <a:off x="0" y="-870"/>
            <a:ext cx="2927869" cy="5961219"/>
          </a:xfrm>
          <a:prstGeom prst="rect">
            <a:avLst/>
          </a:prstGeom>
          <a:solidFill>
            <a:srgbClr val="194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195" y="1028700"/>
            <a:ext cx="1969477" cy="75185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88C90F-B6CD-2132-6FF9-7719F022C1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13D1A10-488A-61E7-7DBC-F78E543BC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7250" y="1028700"/>
            <a:ext cx="8326438" cy="4467225"/>
          </a:xfrm>
        </p:spPr>
        <p:txBody>
          <a:bodyPr numCol="2" spcCol="468000"/>
          <a:lstStyle>
            <a:lvl1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defRPr sz="1400" b="0" i="0" baseline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00	Content listing</a:t>
            </a:r>
          </a:p>
        </p:txBody>
      </p:sp>
    </p:spTree>
    <p:extLst>
      <p:ext uri="{BB962C8B-B14F-4D97-AF65-F5344CB8AC3E}">
        <p14:creationId xmlns:p14="http://schemas.microsoft.com/office/powerpoint/2010/main" val="2522156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Content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195" y="1028700"/>
            <a:ext cx="1969477" cy="75185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0224AD-40FA-00AA-7D41-3C07D85EC0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AD32D4-D99B-2491-7801-EA1ED70D73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7250" y="1028700"/>
            <a:ext cx="8326438" cy="4467225"/>
          </a:xfrm>
        </p:spPr>
        <p:txBody>
          <a:bodyPr numCol="2" spcCol="468000"/>
          <a:lstStyle>
            <a:lvl1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defRPr sz="1400" b="0" i="0" baseline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00	Content listing</a:t>
            </a:r>
          </a:p>
        </p:txBody>
      </p:sp>
    </p:spTree>
    <p:extLst>
      <p:ext uri="{BB962C8B-B14F-4D97-AF65-F5344CB8AC3E}">
        <p14:creationId xmlns:p14="http://schemas.microsoft.com/office/powerpoint/2010/main" val="687141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Contents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195" y="1028700"/>
            <a:ext cx="1969477" cy="75185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88C90F-B6CD-2132-6FF9-7719F022C1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AC045DE-130A-3404-2D85-A16966DD1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7250" y="1028700"/>
            <a:ext cx="8326438" cy="4467225"/>
          </a:xfrm>
        </p:spPr>
        <p:txBody>
          <a:bodyPr numCol="2" spcCol="468000"/>
          <a:lstStyle>
            <a:lvl1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defRPr sz="1400" b="0" i="0" baseline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00	Content listing</a:t>
            </a:r>
          </a:p>
        </p:txBody>
      </p:sp>
    </p:spTree>
    <p:extLst>
      <p:ext uri="{BB962C8B-B14F-4D97-AF65-F5344CB8AC3E}">
        <p14:creationId xmlns:p14="http://schemas.microsoft.com/office/powerpoint/2010/main" val="946618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Only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6225514"/>
            <a:ext cx="12191999" cy="6402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6A614-5FB3-49A9-D97E-11DAEBD67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435" y="6345288"/>
            <a:ext cx="1415662" cy="381443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46D85B-A418-A825-D93F-781499DB1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796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PS_Text Only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6225514"/>
            <a:ext cx="12191999" cy="6402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46D85B-A418-A825-D93F-781499DB1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8588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PS_Text Only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6225514"/>
            <a:ext cx="12191999" cy="6402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6A614-5FB3-49A9-D97E-11DAEBD67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435" y="6345288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A429CA-4D01-B1FE-CCAF-AE0A96100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6850" y="6382814"/>
            <a:ext cx="2997587" cy="30639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46D85B-A418-A825-D93F-781499DB1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6536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Only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1490BB-0540-673D-A7BC-F2D496E2B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4557E5-774D-C623-D498-CED348DA8D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9372CEE-570C-0722-E37A-4E9712842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923" y="1610360"/>
            <a:ext cx="11254154" cy="3885565"/>
          </a:xfrm>
        </p:spPr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4518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Only: 2 Column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6A614-5FB3-49A9-D97E-11DAEBD67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A429CA-4D01-B1FE-CCAF-AE0A96100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46D85B-A418-A825-D93F-781499DB1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2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51850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Only: 2 Columns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1490BB-0540-673D-A7BC-F2D496E2B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4557E5-774D-C623-D498-CED348DA8D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9372CEE-570C-0722-E37A-4E9712842A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923" y="1610360"/>
            <a:ext cx="11254154" cy="3885565"/>
          </a:xfrm>
        </p:spPr>
        <p:txBody>
          <a:bodyPr numCol="2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24860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Image (Blue)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24000" y="0"/>
            <a:ext cx="5868000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4" y="642111"/>
            <a:ext cx="5400000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2651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ED52A-0B7F-1D51-8528-C8AC17261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E3D6BC-26EA-F909-D530-46342AE575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0B41E50-CE96-9A0A-E6FC-F581F96D6E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923" y="1610360"/>
            <a:ext cx="5399077" cy="3885565"/>
          </a:xfrm>
        </p:spPr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787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 Divider Slide MPS Divider Slide (Black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3F89-8A9E-C728-E849-0CC8107C5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146" y="1359805"/>
            <a:ext cx="5397149" cy="1991320"/>
          </a:xfrm>
        </p:spPr>
        <p:txBody>
          <a:bodyPr bIns="468000" anchor="t" anchorCtr="0"/>
          <a:lstStyle>
            <a:lvl1pPr algn="l">
              <a:lnSpc>
                <a:spcPts val="39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Divider 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2E26EFD-E257-2E7D-7C6F-9E5030DC3C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24000" y="0"/>
            <a:ext cx="5868000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8C5427-1ADB-ADD9-FB7B-77359ECF5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89DF9A-7423-4DEB-5BF2-9ACE13093F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7C23933-A4F0-11FA-CAB9-695CA60934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23998" y="-2"/>
            <a:ext cx="2927868" cy="5961219"/>
          </a:xfr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</p:spPr>
        <p:txBody>
          <a:bodyPr/>
          <a:lstStyle/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91137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Image (White)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24000" y="0"/>
            <a:ext cx="5868000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4" y="642111"/>
            <a:ext cx="5400000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2651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ED52A-0B7F-1D51-8528-C8AC17261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61480A-C506-456F-64B2-23F736992D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848BA3A-F9EA-BA6B-B96E-5B4D5AFD27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923" y="1610360"/>
            <a:ext cx="5399077" cy="3885565"/>
          </a:xfrm>
        </p:spPr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5439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Image (Blue)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868000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999" y="642111"/>
            <a:ext cx="5400000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2651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ED52A-0B7F-1D51-8528-C8AC17261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E3D6BC-26EA-F909-D530-46342AE575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27B142A-C0E7-D8C8-7138-FD050D1164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3999" y="1610360"/>
            <a:ext cx="54000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932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Image (White)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2651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ED52A-0B7F-1D51-8528-C8AC17261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61480A-C506-456F-64B2-23F736992D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B957DC-9DF7-EB26-BB64-8E368AAF4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999" y="642111"/>
            <a:ext cx="5400000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3">
            <a:extLst>
              <a:ext uri="{FF2B5EF4-FFF2-40B4-BE49-F238E27FC236}">
                <a16:creationId xmlns:a16="http://schemas.microsoft.com/office/drawing/2014/main" id="{DA706345-5A21-0E0C-FFC1-7D994CF49F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868000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507E979-F940-BFD0-D175-BD08A50E47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3999" y="1610360"/>
            <a:ext cx="54000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76241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Small Image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927869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956" y="642111"/>
            <a:ext cx="832512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EA111C-D94B-E4B5-D6D1-60D30C3B3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2AD78B6-B968-CE7B-47C2-270AC31A84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7956" y="1610360"/>
            <a:ext cx="8326043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81848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Small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927869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956" y="642111"/>
            <a:ext cx="832512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E88824-E4A7-8BB9-960D-0BF1757F8D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501ECC-8C96-FA52-9C47-77D73B0D32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7956" y="1610360"/>
            <a:ext cx="8326043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06527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: 2 Columns + Small Image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64130" y="0"/>
            <a:ext cx="2927869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170216-79F5-C065-AC11-D58971A0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3" y="642111"/>
            <a:ext cx="832512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23CEE-9F76-776F-A6FC-84B4E7CD9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774EB2-261E-A013-C0F0-C480ED17D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47C89BC-24A3-017E-5C4F-1E96799CED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923" y="1610360"/>
            <a:ext cx="8325121" cy="3885565"/>
          </a:xfrm>
        </p:spPr>
        <p:txBody>
          <a:bodyPr numCol="2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5637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: 2 Columns + Small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64130" y="0"/>
            <a:ext cx="2927869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170216-79F5-C065-AC11-D58971A0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3" y="642111"/>
            <a:ext cx="832512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23CEE-9F76-776F-A6FC-84B4E7CD9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3BB36E-A34C-17B9-9D7F-4ABF49C5F8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15A6BA-000F-E8D1-B0C2-8212626CE5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923" y="1610360"/>
            <a:ext cx="8325121" cy="3885565"/>
          </a:xfrm>
        </p:spPr>
        <p:txBody>
          <a:bodyPr numCol="2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943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Small Image + Chart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927869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956" y="642111"/>
            <a:ext cx="832512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EA111C-D94B-E4B5-D6D1-60D30C3B3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9006FFA5-4163-5FE7-019C-9F2A067F5546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324693" y="1657350"/>
            <a:ext cx="5398384" cy="3838575"/>
          </a:xfrm>
        </p:spPr>
        <p:txBody>
          <a:bodyPr anchor="ctr" anchorCtr="0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F01662-E3BD-8596-C79F-552691C6A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7957" y="1610360"/>
            <a:ext cx="2469352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22631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Small Image + Chart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1B2AD854-D43F-8EB7-B0C5-58121FE63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927869" cy="5961220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956" y="642111"/>
            <a:ext cx="8325121" cy="754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9006FFA5-4163-5FE7-019C-9F2A067F5546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324693" y="1657350"/>
            <a:ext cx="5398384" cy="3838575"/>
          </a:xfrm>
        </p:spPr>
        <p:txBody>
          <a:bodyPr anchor="ctr" anchorCtr="0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chart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9F3A4-3DF1-13D9-861F-547EE65449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739F9EC-6BEC-B3FF-E072-48BF48B348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7957" y="1610360"/>
            <a:ext cx="2469352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254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Chart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EA111C-D94B-E4B5-D6D1-60D30C3B3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9006FFA5-4163-5FE7-019C-9F2A067F5546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3425778" y="1657350"/>
            <a:ext cx="8297300" cy="3838575"/>
          </a:xfrm>
        </p:spPr>
        <p:txBody>
          <a:bodyPr anchor="ctr" anchorCtr="0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61794E-9481-8C26-2754-A1141D7B2CF8}"/>
              </a:ext>
            </a:extLst>
          </p:cNvPr>
          <p:cNvSpPr txBox="1">
            <a:spLocks/>
          </p:cNvSpPr>
          <p:nvPr userDrawn="1"/>
        </p:nvSpPr>
        <p:spPr>
          <a:xfrm>
            <a:off x="468924" y="642111"/>
            <a:ext cx="11254154" cy="7548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None/>
              <a:defRPr sz="27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58C41EB-6C09-DC6B-B49D-1CD6D5FEE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924" y="1610360"/>
            <a:ext cx="2469352" cy="3885565"/>
          </a:xfrm>
        </p:spPr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575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 Divider Slide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3F89-8A9E-C728-E849-0CC8107C5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146" y="1359805"/>
            <a:ext cx="5397149" cy="1991320"/>
          </a:xfrm>
        </p:spPr>
        <p:txBody>
          <a:bodyPr bIns="468000" anchor="t" anchorCtr="0"/>
          <a:lstStyle>
            <a:lvl1pPr algn="l">
              <a:lnSpc>
                <a:spcPts val="39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Divider 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3ABB1-263B-2A65-623F-59B1B2888A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FFB186-9DF2-0CDD-BC32-DBDF87A7EE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331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Chart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9006FFA5-4163-5FE7-019C-9F2A067F5546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3425778" y="1657350"/>
            <a:ext cx="8297300" cy="3838575"/>
          </a:xfrm>
        </p:spPr>
        <p:txBody>
          <a:bodyPr anchor="ctr" anchorCtr="0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61794E-9481-8C26-2754-A1141D7B2CF8}"/>
              </a:ext>
            </a:extLst>
          </p:cNvPr>
          <p:cNvSpPr txBox="1">
            <a:spLocks/>
          </p:cNvSpPr>
          <p:nvPr userDrawn="1"/>
        </p:nvSpPr>
        <p:spPr>
          <a:xfrm>
            <a:off x="468924" y="642111"/>
            <a:ext cx="11254154" cy="7548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None/>
              <a:defRPr sz="27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58C41EB-6C09-DC6B-B49D-1CD6D5FEE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924" y="1610360"/>
            <a:ext cx="2469352" cy="3885565"/>
          </a:xfrm>
        </p:spPr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F540A0-C382-A7A5-7801-7EDD15AC6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110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Chart + Image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EA111C-D94B-E4B5-D6D1-60D30C3B3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9006FFA5-4163-5FE7-019C-9F2A067F5546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3425778" y="1657350"/>
            <a:ext cx="3914188" cy="3838575"/>
          </a:xfrm>
        </p:spPr>
        <p:txBody>
          <a:bodyPr anchor="ctr" anchorCtr="0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61794E-9481-8C26-2754-A1141D7B2CF8}"/>
              </a:ext>
            </a:extLst>
          </p:cNvPr>
          <p:cNvSpPr txBox="1">
            <a:spLocks/>
          </p:cNvSpPr>
          <p:nvPr userDrawn="1"/>
        </p:nvSpPr>
        <p:spPr>
          <a:xfrm>
            <a:off x="468924" y="642111"/>
            <a:ext cx="11254154" cy="7548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None/>
              <a:defRPr sz="27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58C41EB-6C09-DC6B-B49D-1CD6D5FEE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924" y="1610360"/>
            <a:ext cx="2469352" cy="3885565"/>
          </a:xfrm>
        </p:spPr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B4DF5F39-D070-A046-0012-0DEB1E613F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08889" y="1657350"/>
            <a:ext cx="3921791" cy="3838575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2307398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Text + Chart +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9006FFA5-4163-5FE7-019C-9F2A067F5546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3425778" y="1657350"/>
            <a:ext cx="3914188" cy="3838575"/>
          </a:xfrm>
        </p:spPr>
        <p:txBody>
          <a:bodyPr anchor="ctr" anchorCtr="0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61794E-9481-8C26-2754-A1141D7B2CF8}"/>
              </a:ext>
            </a:extLst>
          </p:cNvPr>
          <p:cNvSpPr txBox="1">
            <a:spLocks/>
          </p:cNvSpPr>
          <p:nvPr userDrawn="1"/>
        </p:nvSpPr>
        <p:spPr>
          <a:xfrm>
            <a:off x="468924" y="642111"/>
            <a:ext cx="11254154" cy="7548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None/>
              <a:defRPr sz="27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58C41EB-6C09-DC6B-B49D-1CD6D5FEE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924" y="1610360"/>
            <a:ext cx="2469352" cy="3885565"/>
          </a:xfrm>
        </p:spPr>
        <p:txBody>
          <a:bodyPr numCol="1" spcCol="468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B4DF5F39-D070-A046-0012-0DEB1E613F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08889" y="1657350"/>
            <a:ext cx="3921791" cy="3838575"/>
          </a:xfrm>
          <a:solidFill>
            <a:srgbClr val="A6A6A6"/>
          </a:solidFill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3A30CA-1AC2-884E-F05A-48A27197E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20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Image Only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C5D89-FAB1-53FB-0D94-885F17EAEF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02220F-66FA-86DC-6195-4E8D7DFBA7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383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Image Only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CC81C-DCF3-37EE-67F2-AC7252CEA0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3CFB76-58EE-3CDB-74ED-34D0506C0E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225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End Slide (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PS_New Brand_Logo Animation_Blue (3840x2160px).mp4">
            <a:hlinkClick r:id="" action="ppaction://media"/>
            <a:extLst>
              <a:ext uri="{FF2B5EF4-FFF2-40B4-BE49-F238E27FC236}">
                <a16:creationId xmlns:a16="http://schemas.microsoft.com/office/drawing/2014/main" id="{2850E1F6-5AD4-0949-1629-57A10E6D0C3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3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End Slide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PS_New Brand_Logo Animation_Black (3840x2160px).mp4">
            <a:hlinkClick r:id="" action="ppaction://media"/>
            <a:extLst>
              <a:ext uri="{FF2B5EF4-FFF2-40B4-BE49-F238E27FC236}">
                <a16:creationId xmlns:a16="http://schemas.microsoft.com/office/drawing/2014/main" id="{58E9D47E-2C0E-6D39-8248-210F993A528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9" indent="0" algn="ctr">
              <a:buNone/>
              <a:defRPr sz="1799"/>
            </a:lvl3pPr>
            <a:lvl4pPr marL="1371538" indent="0" algn="ctr">
              <a:buNone/>
              <a:defRPr sz="1600"/>
            </a:lvl4pPr>
            <a:lvl5pPr marL="1828718" indent="0" algn="ctr">
              <a:buNone/>
              <a:defRPr sz="1600"/>
            </a:lvl5pPr>
            <a:lvl6pPr marL="2285897" indent="0" algn="ctr">
              <a:buNone/>
              <a:defRPr sz="1600"/>
            </a:lvl6pPr>
            <a:lvl7pPr marL="2743077" indent="0" algn="ctr">
              <a:buNone/>
              <a:defRPr sz="1600"/>
            </a:lvl7pPr>
            <a:lvl8pPr marL="3200255" indent="0" algn="ctr">
              <a:buNone/>
              <a:defRPr sz="1600"/>
            </a:lvl8pPr>
            <a:lvl9pPr marL="36574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0B1D7-00BB-46DF-AB6E-C24EB2D69A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7651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C0C21-6004-4619-BC4C-FA413A914A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11492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79" indent="0">
              <a:buNone/>
              <a:defRPr sz="2000"/>
            </a:lvl2pPr>
            <a:lvl3pPr marL="914359" indent="0">
              <a:buNone/>
              <a:defRPr sz="1799"/>
            </a:lvl3pPr>
            <a:lvl4pPr marL="1371538" indent="0">
              <a:buNone/>
              <a:defRPr sz="1600"/>
            </a:lvl4pPr>
            <a:lvl5pPr marL="1828718" indent="0">
              <a:buNone/>
              <a:defRPr sz="1600"/>
            </a:lvl5pPr>
            <a:lvl6pPr marL="2285897" indent="0">
              <a:buNone/>
              <a:defRPr sz="1600"/>
            </a:lvl6pPr>
            <a:lvl7pPr marL="2743077" indent="0">
              <a:buNone/>
              <a:defRPr sz="1600"/>
            </a:lvl7pPr>
            <a:lvl8pPr marL="3200255" indent="0">
              <a:buNone/>
              <a:defRPr sz="1600"/>
            </a:lvl8pPr>
            <a:lvl9pPr marL="3657434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60883-DCB0-4277-87A6-76C65324BF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949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 Divider Slid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3F89-8A9E-C728-E849-0CC8107C51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146" y="1359805"/>
            <a:ext cx="5397149" cy="1991320"/>
          </a:xfrm>
        </p:spPr>
        <p:txBody>
          <a:bodyPr bIns="468000" anchor="t" anchorCtr="0"/>
          <a:lstStyle>
            <a:lvl1pPr algn="l">
              <a:lnSpc>
                <a:spcPts val="3900"/>
              </a:lnSpc>
              <a:defRPr sz="3700" b="1" i="0" cap="all" baseline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Divider title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8956B-48EC-DF2B-0636-A5A27DC15850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553296-5AED-5FBB-1347-BAAD25E99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0F4155-7147-EF2C-47D7-C632A610F0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547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F62F2-A81F-47D7-A454-FF7AEDCD88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22556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21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9" indent="0">
              <a:buNone/>
              <a:defRPr sz="1799" b="1"/>
            </a:lvl3pPr>
            <a:lvl4pPr marL="1371538" indent="0">
              <a:buNone/>
              <a:defRPr sz="1600" b="1"/>
            </a:lvl4pPr>
            <a:lvl5pPr marL="1828718" indent="0">
              <a:buNone/>
              <a:defRPr sz="1600" b="1"/>
            </a:lvl5pPr>
            <a:lvl6pPr marL="2285897" indent="0">
              <a:buNone/>
              <a:defRPr sz="1600" b="1"/>
            </a:lvl6pPr>
            <a:lvl7pPr marL="2743077" indent="0">
              <a:buNone/>
              <a:defRPr sz="1600" b="1"/>
            </a:lvl7pPr>
            <a:lvl8pPr marL="3200255" indent="0">
              <a:buNone/>
              <a:defRPr sz="1600" b="1"/>
            </a:lvl8pPr>
            <a:lvl9pPr marL="36574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21" y="2505076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9" indent="0">
              <a:buNone/>
              <a:defRPr sz="1799" b="1"/>
            </a:lvl3pPr>
            <a:lvl4pPr marL="1371538" indent="0">
              <a:buNone/>
              <a:defRPr sz="1600" b="1"/>
            </a:lvl4pPr>
            <a:lvl5pPr marL="1828718" indent="0">
              <a:buNone/>
              <a:defRPr sz="1600" b="1"/>
            </a:lvl5pPr>
            <a:lvl6pPr marL="2285897" indent="0">
              <a:buNone/>
              <a:defRPr sz="1600" b="1"/>
            </a:lvl6pPr>
            <a:lvl7pPr marL="2743077" indent="0">
              <a:buNone/>
              <a:defRPr sz="1600" b="1"/>
            </a:lvl7pPr>
            <a:lvl8pPr marL="3200255" indent="0">
              <a:buNone/>
              <a:defRPr sz="1600" b="1"/>
            </a:lvl8pPr>
            <a:lvl9pPr marL="36574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B1172-EC7C-40A2-A669-A4D3192DD6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28600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A509-AC38-4F4C-8D57-39E1FD3D3AA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509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4A3AE-FF9E-41DA-A015-A0A6DA2825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39477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1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9" indent="0">
              <a:buNone/>
              <a:defRPr sz="1200"/>
            </a:lvl3pPr>
            <a:lvl4pPr marL="1371538" indent="0">
              <a:buNone/>
              <a:defRPr sz="1000"/>
            </a:lvl4pPr>
            <a:lvl5pPr marL="1828718" indent="0">
              <a:buNone/>
              <a:defRPr sz="1000"/>
            </a:lvl5pPr>
            <a:lvl6pPr marL="2285897" indent="0">
              <a:buNone/>
              <a:defRPr sz="1000"/>
            </a:lvl6pPr>
            <a:lvl7pPr marL="2743077" indent="0">
              <a:buNone/>
              <a:defRPr sz="1000"/>
            </a:lvl7pPr>
            <a:lvl8pPr marL="3200255" indent="0">
              <a:buNone/>
              <a:defRPr sz="1000"/>
            </a:lvl8pPr>
            <a:lvl9pPr marL="36574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83D03-C6FE-4A65-8818-4286189369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88780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1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9" indent="0">
              <a:buNone/>
              <a:defRPr sz="2400"/>
            </a:lvl3pPr>
            <a:lvl4pPr marL="1371538" indent="0">
              <a:buNone/>
              <a:defRPr sz="2000"/>
            </a:lvl4pPr>
            <a:lvl5pPr marL="1828718" indent="0">
              <a:buNone/>
              <a:defRPr sz="2000"/>
            </a:lvl5pPr>
            <a:lvl6pPr marL="2285897" indent="0">
              <a:buNone/>
              <a:defRPr sz="2000"/>
            </a:lvl6pPr>
            <a:lvl7pPr marL="2743077" indent="0">
              <a:buNone/>
              <a:defRPr sz="2000"/>
            </a:lvl7pPr>
            <a:lvl8pPr marL="3200255" indent="0">
              <a:buNone/>
              <a:defRPr sz="2000"/>
            </a:lvl8pPr>
            <a:lvl9pPr marL="3657434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9" indent="0">
              <a:buNone/>
              <a:defRPr sz="1200"/>
            </a:lvl3pPr>
            <a:lvl4pPr marL="1371538" indent="0">
              <a:buNone/>
              <a:defRPr sz="1000"/>
            </a:lvl4pPr>
            <a:lvl5pPr marL="1828718" indent="0">
              <a:buNone/>
              <a:defRPr sz="1000"/>
            </a:lvl5pPr>
            <a:lvl6pPr marL="2285897" indent="0">
              <a:buNone/>
              <a:defRPr sz="1000"/>
            </a:lvl6pPr>
            <a:lvl7pPr marL="2743077" indent="0">
              <a:buNone/>
              <a:defRPr sz="1000"/>
            </a:lvl7pPr>
            <a:lvl8pPr marL="3200255" indent="0">
              <a:buNone/>
              <a:defRPr sz="1000"/>
            </a:lvl8pPr>
            <a:lvl9pPr marL="36574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4516E-3CD7-44D9-B78F-25A3BE0C27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7346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1CCC4-550D-4CEF-AC05-5416B00A92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41215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5DB79-D7F1-4F5E-A5E4-4A2BD523DE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439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Contents (All Blu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6241C9-0DF7-982D-1C92-FAEDF1D88FED}"/>
              </a:ext>
            </a:extLst>
          </p:cNvPr>
          <p:cNvSpPr/>
          <p:nvPr userDrawn="1"/>
        </p:nvSpPr>
        <p:spPr>
          <a:xfrm>
            <a:off x="0" y="-870"/>
            <a:ext cx="2927869" cy="5961219"/>
          </a:xfrm>
          <a:prstGeom prst="rect">
            <a:avLst/>
          </a:prstGeom>
          <a:solidFill>
            <a:srgbClr val="194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195" y="1028700"/>
            <a:ext cx="1969477" cy="75185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88C90F-B6CD-2132-6FF9-7719F022C1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0861" y="6255850"/>
            <a:ext cx="2997590" cy="306392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13D1A10-488A-61E7-7DBC-F78E543BC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7250" y="1028700"/>
            <a:ext cx="8326438" cy="4467225"/>
          </a:xfrm>
        </p:spPr>
        <p:txBody>
          <a:bodyPr numCol="2" spcCol="468000"/>
          <a:lstStyle>
            <a:lvl1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defRPr sz="1400" b="0" i="0" baseline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00	Content listing</a:t>
            </a:r>
          </a:p>
        </p:txBody>
      </p:sp>
    </p:spTree>
    <p:extLst>
      <p:ext uri="{BB962C8B-B14F-4D97-AF65-F5344CB8AC3E}">
        <p14:creationId xmlns:p14="http://schemas.microsoft.com/office/powerpoint/2010/main" val="193824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S_Contents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488B-730D-4CD3-B1CF-428A1D767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195" y="1028700"/>
            <a:ext cx="1969477" cy="75185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7F1EF-4690-F0A3-FE2A-40B5D214D215}"/>
              </a:ext>
            </a:extLst>
          </p:cNvPr>
          <p:cNvSpPr/>
          <p:nvPr userDrawn="1"/>
        </p:nvSpPr>
        <p:spPr>
          <a:xfrm>
            <a:off x="0" y="5961219"/>
            <a:ext cx="12191999" cy="8953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82AB-7631-046F-DA12-82C8F481C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563" y="6217737"/>
            <a:ext cx="1415662" cy="381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0224AD-40FA-00AA-7D41-3C07D85EC0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30862" y="6255850"/>
            <a:ext cx="2997587" cy="30639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AD32D4-D99B-2491-7801-EA1ED70D73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7250" y="1028700"/>
            <a:ext cx="8326438" cy="4467225"/>
          </a:xfrm>
        </p:spPr>
        <p:txBody>
          <a:bodyPr numCol="2" spcCol="468000"/>
          <a:lstStyle>
            <a:lvl1pPr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defRPr sz="1400" b="0" i="0" baseline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00	Content listing</a:t>
            </a:r>
          </a:p>
        </p:txBody>
      </p:sp>
    </p:spTree>
    <p:extLst>
      <p:ext uri="{BB962C8B-B14F-4D97-AF65-F5344CB8AC3E}">
        <p14:creationId xmlns:p14="http://schemas.microsoft.com/office/powerpoint/2010/main" val="22034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C6D31-58AB-C51B-DDD7-DF808665B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3" y="642111"/>
            <a:ext cx="11254154" cy="7548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E9E41-AE83-EF0E-1B94-4CB5C02A9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923" y="1610360"/>
            <a:ext cx="11254154" cy="38855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344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spcAft>
          <a:spcPts val="600"/>
        </a:spcAft>
        <a:buNone/>
        <a:defRPr sz="2700" b="1" i="0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-180000" algn="l" defTabSz="180000" rtl="0" eaLnBrk="1" latinLnBrk="0" hangingPunct="1">
        <a:lnSpc>
          <a:spcPts val="1900"/>
        </a:lnSpc>
        <a:spcBef>
          <a:spcPts val="800"/>
        </a:spcBef>
        <a:spcAft>
          <a:spcPts val="500"/>
        </a:spcAft>
        <a:buFont typeface="Arial" panose="020B0604020202020204" pitchFamily="34" charset="0"/>
        <a:buNone/>
        <a:tabLst/>
        <a:defRPr sz="1600" b="1" i="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80000" rtl="0" eaLnBrk="1" latinLnBrk="0" hangingPunct="1">
        <a:lnSpc>
          <a:spcPts val="17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180000" rtl="0" eaLnBrk="1" latinLnBrk="0" hangingPunct="1">
        <a:lnSpc>
          <a:spcPts val="1550"/>
        </a:lnSpc>
        <a:spcBef>
          <a:spcPts val="0"/>
        </a:spcBef>
        <a:spcAft>
          <a:spcPts val="400"/>
        </a:spcAft>
        <a:buClr>
          <a:schemeClr val="tx2"/>
        </a:buClr>
        <a:buFont typeface="System Font Regular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180000" rtl="0" eaLnBrk="1" latinLnBrk="0" hangingPunct="1">
        <a:lnSpc>
          <a:spcPts val="1200"/>
        </a:lnSpc>
        <a:spcBef>
          <a:spcPts val="600"/>
        </a:spcBef>
        <a:spcAft>
          <a:spcPts val="250"/>
        </a:spcAft>
        <a:buFont typeface="Arial" panose="020B0604020202020204" pitchFamily="34" charset="0"/>
        <a:buNone/>
        <a:defRPr sz="9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180000" rtl="0" eaLnBrk="1" latinLnBrk="0" hangingPunct="1">
        <a:lnSpc>
          <a:spcPts val="12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0000" indent="-180000" algn="l" defTabSz="180000" rtl="0" eaLnBrk="1" latinLnBrk="0" hangingPunct="1">
        <a:lnSpc>
          <a:spcPts val="17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360000" indent="-180000" algn="l" defTabSz="180000" rtl="0" eaLnBrk="1" latinLnBrk="0" hangingPunct="1">
        <a:lnSpc>
          <a:spcPts val="1550"/>
        </a:lnSpc>
        <a:spcBef>
          <a:spcPts val="0"/>
        </a:spcBef>
        <a:spcAft>
          <a:spcPts val="0"/>
        </a:spcAft>
        <a:buClr>
          <a:schemeClr val="tx2"/>
        </a:buClr>
        <a:buFont typeface="System Font Regular"/>
        <a:buChar char="-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540000" indent="-180000" algn="l" defTabSz="180000" rtl="0" eaLnBrk="1" latinLnBrk="0" hangingPunct="1">
        <a:lnSpc>
          <a:spcPts val="12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720000" indent="-180000" algn="l" defTabSz="180000" rtl="0" eaLnBrk="1" latinLnBrk="0" hangingPunct="1">
        <a:lnSpc>
          <a:spcPts val="1200"/>
        </a:lnSpc>
        <a:spcBef>
          <a:spcPts val="0"/>
        </a:spcBef>
        <a:buClr>
          <a:schemeClr val="tx2"/>
        </a:buClr>
        <a:buFont typeface="System Font Regular"/>
        <a:buChar char="-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C6D31-58AB-C51B-DDD7-DF808665B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3" y="642111"/>
            <a:ext cx="11254154" cy="7548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E9E41-AE83-EF0E-1B94-4CB5C02A9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923" y="1610360"/>
            <a:ext cx="11254154" cy="38855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009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</p:sldLayoutIdLst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spcAft>
          <a:spcPts val="600"/>
        </a:spcAft>
        <a:buNone/>
        <a:defRPr sz="2700" b="1" i="0" kern="120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-180000" algn="l" defTabSz="180000" rtl="0" eaLnBrk="1" latinLnBrk="0" hangingPunct="1">
        <a:lnSpc>
          <a:spcPts val="1900"/>
        </a:lnSpc>
        <a:spcBef>
          <a:spcPts val="800"/>
        </a:spcBef>
        <a:spcAft>
          <a:spcPts val="500"/>
        </a:spcAft>
        <a:buFont typeface="Arial" panose="020B0604020202020204" pitchFamily="34" charset="0"/>
        <a:buNone/>
        <a:tabLst/>
        <a:defRPr sz="1600" b="1" i="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80000" rtl="0" eaLnBrk="1" latinLnBrk="0" hangingPunct="1">
        <a:lnSpc>
          <a:spcPts val="17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180000" rtl="0" eaLnBrk="1" latinLnBrk="0" hangingPunct="1">
        <a:lnSpc>
          <a:spcPts val="1550"/>
        </a:lnSpc>
        <a:spcBef>
          <a:spcPts val="0"/>
        </a:spcBef>
        <a:spcAft>
          <a:spcPts val="400"/>
        </a:spcAft>
        <a:buClr>
          <a:schemeClr val="tx2"/>
        </a:buClr>
        <a:buFont typeface="System Font Regular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180000" rtl="0" eaLnBrk="1" latinLnBrk="0" hangingPunct="1">
        <a:lnSpc>
          <a:spcPts val="1200"/>
        </a:lnSpc>
        <a:spcBef>
          <a:spcPts val="600"/>
        </a:spcBef>
        <a:spcAft>
          <a:spcPts val="250"/>
        </a:spcAft>
        <a:buFont typeface="Arial" panose="020B0604020202020204" pitchFamily="34" charset="0"/>
        <a:buNone/>
        <a:defRPr sz="9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180000" rtl="0" eaLnBrk="1" latinLnBrk="0" hangingPunct="1">
        <a:lnSpc>
          <a:spcPts val="12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0000" indent="-180000" algn="l" defTabSz="180000" rtl="0" eaLnBrk="1" latinLnBrk="0" hangingPunct="1">
        <a:lnSpc>
          <a:spcPts val="17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360000" indent="-180000" algn="l" defTabSz="180000" rtl="0" eaLnBrk="1" latinLnBrk="0" hangingPunct="1">
        <a:lnSpc>
          <a:spcPts val="1550"/>
        </a:lnSpc>
        <a:spcBef>
          <a:spcPts val="0"/>
        </a:spcBef>
        <a:spcAft>
          <a:spcPts val="0"/>
        </a:spcAft>
        <a:buClr>
          <a:schemeClr val="tx2"/>
        </a:buClr>
        <a:buFont typeface="System Font Regular"/>
        <a:buChar char="-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540000" indent="-180000" algn="l" defTabSz="180000" rtl="0" eaLnBrk="1" latinLnBrk="0" hangingPunct="1">
        <a:lnSpc>
          <a:spcPts val="12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720000" indent="-180000" algn="l" defTabSz="180000" rtl="0" eaLnBrk="1" latinLnBrk="0" hangingPunct="1">
        <a:lnSpc>
          <a:spcPts val="1200"/>
        </a:lnSpc>
        <a:spcBef>
          <a:spcPts val="0"/>
        </a:spcBef>
        <a:buClr>
          <a:schemeClr val="tx2"/>
        </a:buClr>
        <a:buFont typeface="System Font Regular"/>
        <a:buChar char="-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Times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Times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7EC6DFF-9DCC-48FE-8423-D117739135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7" descr="MPS_A4 office printing-Blue_ban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5614"/>
            <a:ext cx="121920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62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17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3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5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7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7" indent="-228590" algn="l" defTabSz="9143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5" indent="-228590" algn="l" defTabSz="9143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5" indent="-228590" algn="l" defTabSz="9143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4" indent="-228590" algn="l" defTabSz="9143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59" algn="l" defTabSz="91435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8" algn="l" defTabSz="91435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8" algn="l" defTabSz="91435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7" algn="l" defTabSz="91435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7" algn="l" defTabSz="91435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5" algn="l" defTabSz="91435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4" algn="l" defTabSz="914359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EA790C1-5763-E6A7-98F4-8060E85F4F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3C1B658-610D-5F37-BAB5-E076D92D3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141" y="2096127"/>
            <a:ext cx="6186659" cy="2187660"/>
          </a:xfr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Right Care, Right Person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0" i="1" dirty="0">
                <a:solidFill>
                  <a:srgbClr val="FFFFFF"/>
                </a:solidFill>
              </a:rPr>
              <a:t>Briefing Pack for Partner Agencies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F542ED-CB14-05C1-4FF9-A8AA1D0173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141" y="4898431"/>
            <a:ext cx="6796259" cy="243356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Right Care, Right Person team, Metropolitan Police Service</a:t>
            </a:r>
          </a:p>
          <a:p>
            <a:r>
              <a:rPr lang="en-US" dirty="0"/>
              <a:t>September 2023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00CA6C-2625-29AB-C93F-0CF080B24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</a:rPr>
              <a:t>A partnership approach </a:t>
            </a:r>
            <a:b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</a:rPr>
            </a:b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</a:rPr>
              <a:t>to ensure the right response </a:t>
            </a:r>
            <a:b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</a:rPr>
            </a:b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</a:rPr>
              <a:t>by the right professional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575A82-455D-A49B-1F03-37279D94E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150" y="284057"/>
            <a:ext cx="3328704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2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AB7986DA-F305-D0E5-1F1E-102E505E4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0369"/>
            <a:ext cx="12192000" cy="2242207"/>
          </a:xfrm>
          <a:prstGeom prst="rect">
            <a:avLst/>
          </a:prstGeom>
        </p:spPr>
      </p:pic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4FE87FA-1828-C4CD-9992-8AFE321B8586}"/>
              </a:ext>
            </a:extLst>
          </p:cNvPr>
          <p:cNvCxnSpPr>
            <a:cxnSpLocks/>
          </p:cNvCxnSpPr>
          <p:nvPr/>
        </p:nvCxnSpPr>
        <p:spPr>
          <a:xfrm>
            <a:off x="1912094" y="4711038"/>
            <a:ext cx="2436624" cy="461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4E6C0B5-F9EB-5BCE-E7E7-BDE50AFF1F48}"/>
              </a:ext>
            </a:extLst>
          </p:cNvPr>
          <p:cNvSpPr txBox="1"/>
          <p:nvPr/>
        </p:nvSpPr>
        <p:spPr>
          <a:xfrm>
            <a:off x="146761" y="119961"/>
            <a:ext cx="11665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WHAT IS RIGHT CARE, RIGHT PERSON?</a:t>
            </a:r>
            <a:endParaRPr kumimoji="0" lang="en-US" sz="1600" b="0" i="0" u="none" strike="noStrike" kern="1200" cap="none" spc="-100" normalizeH="0" baseline="0" noProof="0" dirty="0">
              <a:ln>
                <a:noFill/>
              </a:ln>
              <a:solidFill>
                <a:srgbClr val="0033A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2D49EF-4B99-3CF1-07CF-BC8795514A0B}"/>
              </a:ext>
            </a:extLst>
          </p:cNvPr>
          <p:cNvCxnSpPr>
            <a:cxnSpLocks/>
          </p:cNvCxnSpPr>
          <p:nvPr/>
        </p:nvCxnSpPr>
        <p:spPr>
          <a:xfrm>
            <a:off x="919718" y="4705332"/>
            <a:ext cx="1137135" cy="0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F81DA0A7-595C-34D7-0CC0-3CFF1E9FB279}"/>
              </a:ext>
            </a:extLst>
          </p:cNvPr>
          <p:cNvSpPr/>
          <p:nvPr/>
        </p:nvSpPr>
        <p:spPr>
          <a:xfrm>
            <a:off x="585756" y="4394099"/>
            <a:ext cx="322057" cy="540630"/>
          </a:xfrm>
          <a:prstGeom prst="ellipse">
            <a:avLst/>
          </a:prstGeom>
          <a:solidFill>
            <a:schemeClr val="bg1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3E31A9-DD2B-5041-AFAA-E9A06975EBFF}"/>
              </a:ext>
            </a:extLst>
          </p:cNvPr>
          <p:cNvSpPr/>
          <p:nvPr/>
        </p:nvSpPr>
        <p:spPr>
          <a:xfrm>
            <a:off x="676051" y="4510522"/>
            <a:ext cx="360040" cy="360040"/>
          </a:xfrm>
          <a:prstGeom prst="ellipse">
            <a:avLst/>
          </a:prstGeom>
          <a:solidFill>
            <a:srgbClr val="1D82DD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lIns="36000" tIns="72000" rIns="36000" bIns="36000" rtlCol="0" anchor="ctr"/>
          <a:lstStyle/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Blac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B876CC3A-7EE1-3465-5F41-4BFC57A17069}"/>
              </a:ext>
            </a:extLst>
          </p:cNvPr>
          <p:cNvSpPr/>
          <p:nvPr/>
        </p:nvSpPr>
        <p:spPr>
          <a:xfrm>
            <a:off x="576231" y="4394099"/>
            <a:ext cx="540630" cy="540630"/>
          </a:xfrm>
          <a:prstGeom prst="arc">
            <a:avLst>
              <a:gd name="adj1" fmla="val 10277621"/>
              <a:gd name="adj2" fmla="val 16223639"/>
            </a:avLst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19C723D-A0D1-7A3F-5732-C02BAC738FB1}"/>
              </a:ext>
            </a:extLst>
          </p:cNvPr>
          <p:cNvSpPr/>
          <p:nvPr/>
        </p:nvSpPr>
        <p:spPr>
          <a:xfrm flipV="1">
            <a:off x="1883833" y="4543223"/>
            <a:ext cx="450335" cy="540630"/>
          </a:xfrm>
          <a:prstGeom prst="ellipse">
            <a:avLst/>
          </a:prstGeom>
          <a:solidFill>
            <a:schemeClr val="bg1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2160C18-F50D-A6F9-9686-8FF5902EAA7C}"/>
              </a:ext>
            </a:extLst>
          </p:cNvPr>
          <p:cNvSpPr/>
          <p:nvPr/>
        </p:nvSpPr>
        <p:spPr>
          <a:xfrm rot="10800000" flipV="1">
            <a:off x="1994975" y="4510521"/>
            <a:ext cx="360040" cy="360040"/>
          </a:xfrm>
          <a:prstGeom prst="ellipse">
            <a:avLst/>
          </a:prstGeom>
          <a:solidFill>
            <a:srgbClr val="1D82DD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lIns="36000" tIns="72000" rIns="36000" bIns="36000" rtlCol="0" anchor="ctr"/>
          <a:lstStyle/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Blac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AEF97562-33D2-46BE-8BF0-E2E5476F168A}"/>
              </a:ext>
            </a:extLst>
          </p:cNvPr>
          <p:cNvSpPr/>
          <p:nvPr/>
        </p:nvSpPr>
        <p:spPr>
          <a:xfrm flipV="1">
            <a:off x="1895971" y="4456619"/>
            <a:ext cx="540630" cy="540630"/>
          </a:xfrm>
          <a:prstGeom prst="arc">
            <a:avLst>
              <a:gd name="adj1" fmla="val 10418064"/>
              <a:gd name="adj2" fmla="val 15958219"/>
            </a:avLst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FABB871-D167-C6E6-241A-23CB30C3A253}"/>
              </a:ext>
            </a:extLst>
          </p:cNvPr>
          <p:cNvCxnSpPr>
            <a:cxnSpLocks/>
          </p:cNvCxnSpPr>
          <p:nvPr/>
        </p:nvCxnSpPr>
        <p:spPr>
          <a:xfrm>
            <a:off x="2141515" y="4997249"/>
            <a:ext cx="2097" cy="320550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05D6FAF-5A4A-4852-525D-53E204E03977}"/>
              </a:ext>
            </a:extLst>
          </p:cNvPr>
          <p:cNvCxnSpPr>
            <a:cxnSpLocks/>
            <a:stCxn id="56" idx="0"/>
          </p:cNvCxnSpPr>
          <p:nvPr/>
        </p:nvCxnSpPr>
        <p:spPr>
          <a:xfrm>
            <a:off x="825040" y="3471317"/>
            <a:ext cx="18460" cy="932455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4DC0C758-C987-E607-7CA0-83C3A75706EC}"/>
              </a:ext>
            </a:extLst>
          </p:cNvPr>
          <p:cNvSpPr/>
          <p:nvPr/>
        </p:nvSpPr>
        <p:spPr>
          <a:xfrm rot="10800000" flipV="1">
            <a:off x="417362" y="3471317"/>
            <a:ext cx="815356" cy="8153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D917F1F-FE65-4C70-286A-8B913026E236}"/>
              </a:ext>
            </a:extLst>
          </p:cNvPr>
          <p:cNvSpPr/>
          <p:nvPr/>
        </p:nvSpPr>
        <p:spPr>
          <a:xfrm rot="10800000" flipV="1">
            <a:off x="1745885" y="5103738"/>
            <a:ext cx="815356" cy="8153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 2023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9CCB7C3-290F-89A8-32B5-626D16B91D02}"/>
              </a:ext>
            </a:extLst>
          </p:cNvPr>
          <p:cNvSpPr/>
          <p:nvPr/>
        </p:nvSpPr>
        <p:spPr>
          <a:xfrm>
            <a:off x="3890064" y="4394099"/>
            <a:ext cx="322057" cy="540630"/>
          </a:xfrm>
          <a:prstGeom prst="ellipse">
            <a:avLst/>
          </a:prstGeom>
          <a:solidFill>
            <a:schemeClr val="bg1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B50273DB-8B4E-9CBD-2E15-02CF3ADC008E}"/>
              </a:ext>
            </a:extLst>
          </p:cNvPr>
          <p:cNvSpPr/>
          <p:nvPr/>
        </p:nvSpPr>
        <p:spPr>
          <a:xfrm>
            <a:off x="3880539" y="4394099"/>
            <a:ext cx="540630" cy="540630"/>
          </a:xfrm>
          <a:prstGeom prst="arc">
            <a:avLst>
              <a:gd name="adj1" fmla="val 10277621"/>
              <a:gd name="adj2" fmla="val 16314081"/>
            </a:avLst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F485D6E-C36B-5E57-B108-B7BF01FD946F}"/>
              </a:ext>
            </a:extLst>
          </p:cNvPr>
          <p:cNvCxnSpPr>
            <a:cxnSpLocks/>
            <a:stCxn id="64" idx="0"/>
          </p:cNvCxnSpPr>
          <p:nvPr/>
        </p:nvCxnSpPr>
        <p:spPr>
          <a:xfrm>
            <a:off x="4129348" y="3471317"/>
            <a:ext cx="30475" cy="932455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3CCC611A-3BAE-3073-1CAE-F8F65A873521}"/>
              </a:ext>
            </a:extLst>
          </p:cNvPr>
          <p:cNvSpPr/>
          <p:nvPr/>
        </p:nvSpPr>
        <p:spPr>
          <a:xfrm rot="10800000" flipV="1">
            <a:off x="3721670" y="3471317"/>
            <a:ext cx="815356" cy="8153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2023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CDC443D-80D3-B26B-7B16-B20F97FCCF00}"/>
              </a:ext>
            </a:extLst>
          </p:cNvPr>
          <p:cNvSpPr txBox="1"/>
          <p:nvPr/>
        </p:nvSpPr>
        <p:spPr>
          <a:xfrm>
            <a:off x="1253677" y="3431259"/>
            <a:ext cx="2436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RCRP introduced and piloted by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Humberside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2020 in a phased approach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72F7DBA-1A27-4B12-D598-B000E6B9CFAA}"/>
              </a:ext>
            </a:extLst>
          </p:cNvPr>
          <p:cNvSpPr txBox="1"/>
          <p:nvPr/>
        </p:nvSpPr>
        <p:spPr>
          <a:xfrm>
            <a:off x="2593266" y="5027628"/>
            <a:ext cx="2852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Letter from Home Secretary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announcing the intention for 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Partnership agreement to implement RCRP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904AB6B-D9E9-4381-40C5-869574DBF046}"/>
              </a:ext>
            </a:extLst>
          </p:cNvPr>
          <p:cNvSpPr txBox="1"/>
          <p:nvPr/>
        </p:nvSpPr>
        <p:spPr>
          <a:xfrm>
            <a:off x="4563454" y="3431259"/>
            <a:ext cx="2965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MPS Commissioner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confirms to London’s Health &amp; Social Care providers that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MPS will introduce RCRP by Autumn 2023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DF282AB-834E-685E-05B3-42264171DFB3}"/>
              </a:ext>
            </a:extLst>
          </p:cNvPr>
          <p:cNvCxnSpPr>
            <a:cxnSpLocks/>
          </p:cNvCxnSpPr>
          <p:nvPr/>
        </p:nvCxnSpPr>
        <p:spPr>
          <a:xfrm>
            <a:off x="4312676" y="4701005"/>
            <a:ext cx="1701233" cy="0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5B20AE68-7D33-CFBF-1C81-63CA60CC54BD}"/>
              </a:ext>
            </a:extLst>
          </p:cNvPr>
          <p:cNvSpPr/>
          <p:nvPr/>
        </p:nvSpPr>
        <p:spPr>
          <a:xfrm flipV="1">
            <a:off x="5709671" y="4529220"/>
            <a:ext cx="450335" cy="540630"/>
          </a:xfrm>
          <a:prstGeom prst="ellipse">
            <a:avLst/>
          </a:prstGeom>
          <a:solidFill>
            <a:schemeClr val="bg1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52AC4BC8-33F2-B508-8106-131089968C7E}"/>
              </a:ext>
            </a:extLst>
          </p:cNvPr>
          <p:cNvSpPr/>
          <p:nvPr/>
        </p:nvSpPr>
        <p:spPr>
          <a:xfrm flipV="1">
            <a:off x="5721809" y="4442616"/>
            <a:ext cx="540630" cy="540630"/>
          </a:xfrm>
          <a:prstGeom prst="arc">
            <a:avLst>
              <a:gd name="adj1" fmla="val 10518841"/>
              <a:gd name="adj2" fmla="val 15958219"/>
            </a:avLst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129EB-1CBF-D77E-162A-E64A6385F87E}"/>
              </a:ext>
            </a:extLst>
          </p:cNvPr>
          <p:cNvCxnSpPr>
            <a:cxnSpLocks/>
          </p:cNvCxnSpPr>
          <p:nvPr/>
        </p:nvCxnSpPr>
        <p:spPr>
          <a:xfrm>
            <a:off x="5967353" y="4983246"/>
            <a:ext cx="2097" cy="320550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53D6A42-660F-497B-5135-E12053CC8DCE}"/>
              </a:ext>
            </a:extLst>
          </p:cNvPr>
          <p:cNvSpPr/>
          <p:nvPr/>
        </p:nvSpPr>
        <p:spPr>
          <a:xfrm rot="10800000" flipV="1">
            <a:off x="5571723" y="5103738"/>
            <a:ext cx="815356" cy="8153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July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476A8-176B-F0CF-8A06-22AE7AF5527D}"/>
              </a:ext>
            </a:extLst>
          </p:cNvPr>
          <p:cNvSpPr txBox="1"/>
          <p:nvPr/>
        </p:nvSpPr>
        <p:spPr>
          <a:xfrm>
            <a:off x="6403249" y="5027628"/>
            <a:ext cx="313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RCRP National Partnership Agreement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signed by Home Office, NPCC, APCC, CoP, NHS, and Dept. for Health &amp; Social Care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8A1F4A3-FA9B-C9F0-BB8F-FB5D058019FF}"/>
              </a:ext>
            </a:extLst>
          </p:cNvPr>
          <p:cNvSpPr/>
          <p:nvPr/>
        </p:nvSpPr>
        <p:spPr>
          <a:xfrm>
            <a:off x="3980359" y="4510522"/>
            <a:ext cx="360040" cy="360040"/>
          </a:xfrm>
          <a:prstGeom prst="ellipse">
            <a:avLst/>
          </a:prstGeom>
          <a:solidFill>
            <a:srgbClr val="1D82DD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lIns="36000" tIns="72000" rIns="36000" bIns="36000" rtlCol="0" anchor="ctr"/>
          <a:lstStyle/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Blac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B0EA9B6-ABBE-D182-4187-F7EF477960D4}"/>
              </a:ext>
            </a:extLst>
          </p:cNvPr>
          <p:cNvSpPr/>
          <p:nvPr/>
        </p:nvSpPr>
        <p:spPr>
          <a:xfrm>
            <a:off x="7922529" y="4399952"/>
            <a:ext cx="322057" cy="540630"/>
          </a:xfrm>
          <a:prstGeom prst="ellipse">
            <a:avLst/>
          </a:prstGeom>
          <a:solidFill>
            <a:schemeClr val="bg1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6E9C4973-0A4B-5628-0F97-896597D67EAD}"/>
              </a:ext>
            </a:extLst>
          </p:cNvPr>
          <p:cNvSpPr/>
          <p:nvPr/>
        </p:nvSpPr>
        <p:spPr>
          <a:xfrm>
            <a:off x="7913004" y="4399952"/>
            <a:ext cx="540630" cy="540630"/>
          </a:xfrm>
          <a:prstGeom prst="arc">
            <a:avLst>
              <a:gd name="adj1" fmla="val 10277621"/>
              <a:gd name="adj2" fmla="val 16314081"/>
            </a:avLst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3023AE-C8EB-A538-AFC8-AEEE82FC97E5}"/>
              </a:ext>
            </a:extLst>
          </p:cNvPr>
          <p:cNvCxnSpPr>
            <a:cxnSpLocks/>
          </p:cNvCxnSpPr>
          <p:nvPr/>
        </p:nvCxnSpPr>
        <p:spPr>
          <a:xfrm>
            <a:off x="8180862" y="3478460"/>
            <a:ext cx="0" cy="922782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972E359B-5D5B-A685-C096-3AC3E2476140}"/>
              </a:ext>
            </a:extLst>
          </p:cNvPr>
          <p:cNvSpPr/>
          <p:nvPr/>
        </p:nvSpPr>
        <p:spPr>
          <a:xfrm rot="10800000" flipV="1">
            <a:off x="7754135" y="3471317"/>
            <a:ext cx="815356" cy="8153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 2023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4F0A20-7FAE-C49E-2949-30AEA4483F0F}"/>
              </a:ext>
            </a:extLst>
          </p:cNvPr>
          <p:cNvSpPr txBox="1"/>
          <p:nvPr/>
        </p:nvSpPr>
        <p:spPr>
          <a:xfrm>
            <a:off x="8616290" y="3431259"/>
            <a:ext cx="2750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MPS RCRP policy written,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legal advice received and formally signed off by MPS Management Board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2B531FB-5134-004F-35B4-F26D0CF1BC76}"/>
              </a:ext>
            </a:extLst>
          </p:cNvPr>
          <p:cNvCxnSpPr>
            <a:cxnSpLocks/>
          </p:cNvCxnSpPr>
          <p:nvPr/>
        </p:nvCxnSpPr>
        <p:spPr>
          <a:xfrm>
            <a:off x="5840031" y="4709472"/>
            <a:ext cx="2070498" cy="0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77364BCB-F2EC-3381-8A76-A77E9045B3B5}"/>
              </a:ext>
            </a:extLst>
          </p:cNvPr>
          <p:cNvSpPr/>
          <p:nvPr/>
        </p:nvSpPr>
        <p:spPr>
          <a:xfrm rot="10800000" flipV="1">
            <a:off x="5820813" y="4510522"/>
            <a:ext cx="360040" cy="360040"/>
          </a:xfrm>
          <a:prstGeom prst="ellipse">
            <a:avLst/>
          </a:prstGeom>
          <a:solidFill>
            <a:srgbClr val="1D82DD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lIns="36000" tIns="72000" rIns="36000" bIns="36000" rtlCol="0" anchor="ctr"/>
          <a:lstStyle/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Blac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F3147E-234C-22B8-4BE6-A4CEA2FF4EF4}"/>
              </a:ext>
            </a:extLst>
          </p:cNvPr>
          <p:cNvSpPr txBox="1"/>
          <p:nvPr/>
        </p:nvSpPr>
        <p:spPr>
          <a:xfrm>
            <a:off x="5344782" y="919328"/>
            <a:ext cx="5476823" cy="1815882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RCRP is an operational model that provides guidance on the way the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  <a:sym typeface="Arial"/>
              </a:rPr>
              <a:t>MPS responds to health related calls.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RCRP is aimed at making sure the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  <a:sym typeface="Arial"/>
              </a:rPr>
              <a:t>right agency deals with health-related calls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  <a:sym typeface="Arial"/>
              </a:rPr>
              <a:t>, instead of the police being the default first responder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where there is a concern about a person’s physical or mental health.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582A86D7-F891-C3D8-6BA3-50954AA09D41}"/>
              </a:ext>
            </a:extLst>
          </p:cNvPr>
          <p:cNvSpPr txBox="1">
            <a:spLocks/>
          </p:cNvSpPr>
          <p:nvPr/>
        </p:nvSpPr>
        <p:spPr>
          <a:xfrm rot="10800000">
            <a:off x="10422904" y="1507420"/>
            <a:ext cx="1580504" cy="12078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crgbClr r="0" g="0" b="0"/>
            </a:outerShdw>
          </a:effectLst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w="0" h="0"/>
                <a:bevelB w="0" h="0"/>
              </a14:hiddenSp3d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130101" bIns="0" rtlCol="0" anchor="t" anchorCtr="0">
            <a:noAutofit/>
          </a:bodyPr>
          <a:lstStyle>
            <a:lvl1pPr algn="l" defTabSz="173463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0" i="0" kern="1200" cap="all" spc="-133" baseline="0">
                <a:solidFill>
                  <a:schemeClr val="accent2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0" cap="none" spc="0" normalizeH="0" baseline="0" noProof="0" dirty="0">
                <a:ln w="0"/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D9C167-B8AC-5874-7820-A2A7B62D3F88}"/>
              </a:ext>
            </a:extLst>
          </p:cNvPr>
          <p:cNvSpPr/>
          <p:nvPr/>
        </p:nvSpPr>
        <p:spPr>
          <a:xfrm rot="5400000">
            <a:off x="1259249" y="1643455"/>
            <a:ext cx="246072" cy="2771459"/>
          </a:xfrm>
          <a:prstGeom prst="rect">
            <a:avLst/>
          </a:prstGeom>
          <a:solidFill>
            <a:srgbClr val="003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FFFFFF"/>
                </a:solidFill>
                <a:latin typeface="Arial Black" panose="020B0A04020102020204" pitchFamily="34" charset="0"/>
              </a:rPr>
              <a:t>RCRP CONTEXT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4D7D48E6-D5CB-D623-B111-44CF62A64F18}"/>
              </a:ext>
            </a:extLst>
          </p:cNvPr>
          <p:cNvSpPr txBox="1">
            <a:spLocks/>
          </p:cNvSpPr>
          <p:nvPr/>
        </p:nvSpPr>
        <p:spPr>
          <a:xfrm>
            <a:off x="4155449" y="932345"/>
            <a:ext cx="1580504" cy="1207850"/>
          </a:xfrm>
          <a:prstGeom prst="rect">
            <a:avLst/>
          </a:prstGeom>
          <a:noFill/>
          <a:ln>
            <a:noFill/>
          </a:ln>
          <a:effectLst>
            <a:outerShdw sx="0" sy="0" rotWithShape="0">
              <a:scrgbClr r="0" g="0" b="0"/>
            </a:outerShdw>
          </a:effectLst>
          <a:extLst>
            <a:ext uri="{31F19639-BCED-4A60-ADC4-E9642A236FB7}">
              <a14:hiddenScene3d xmlns:a14="http://schemas.microsoft.com/office/drawing/2010/main">
                <a:camera prst="orthographicFront"/>
                <a:lightRig rig="threePt" dir="t"/>
              </a14:hiddenScene3d>
            </a:ext>
            <a:ext uri="{E45631CC-5BF2-4C18-A39C-3461C7D3F71A}">
              <a14:hiddenSp3d xmlns:a14="http://schemas.microsoft.com/office/drawing/2010/main">
                <a:bevelT w="0" h="0"/>
                <a:bevelB w="0" h="0"/>
              </a14:hiddenSp3d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130101" bIns="0" rtlCol="0" anchor="t" anchorCtr="0">
            <a:noAutofit/>
          </a:bodyPr>
          <a:lstStyle>
            <a:lvl1pPr algn="l" defTabSz="173463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b="0" i="0" kern="1200" cap="all" spc="-133" baseline="0">
                <a:solidFill>
                  <a:schemeClr val="accent2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0" cap="none" spc="0" normalizeH="0" baseline="0" noProof="0" dirty="0">
                <a:ln w="0"/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</a:rPr>
              <a:t>“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56332EF-BE4E-9D35-8C42-88E1C46571BD}"/>
              </a:ext>
            </a:extLst>
          </p:cNvPr>
          <p:cNvSpPr/>
          <p:nvPr/>
        </p:nvSpPr>
        <p:spPr>
          <a:xfrm flipV="1">
            <a:off x="9740007" y="4529220"/>
            <a:ext cx="450335" cy="540630"/>
          </a:xfrm>
          <a:prstGeom prst="ellipse">
            <a:avLst/>
          </a:prstGeom>
          <a:solidFill>
            <a:schemeClr val="bg1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47B44C7E-3A6E-E6E3-B62B-448818B738B3}"/>
              </a:ext>
            </a:extLst>
          </p:cNvPr>
          <p:cNvSpPr/>
          <p:nvPr/>
        </p:nvSpPr>
        <p:spPr>
          <a:xfrm flipV="1">
            <a:off x="9752145" y="4442616"/>
            <a:ext cx="540630" cy="540630"/>
          </a:xfrm>
          <a:prstGeom prst="arc">
            <a:avLst>
              <a:gd name="adj1" fmla="val 10518841"/>
              <a:gd name="adj2" fmla="val 15958219"/>
            </a:avLst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12638A8-4B60-F373-6D8E-F3B8A1A41B38}"/>
              </a:ext>
            </a:extLst>
          </p:cNvPr>
          <p:cNvCxnSpPr>
            <a:cxnSpLocks/>
          </p:cNvCxnSpPr>
          <p:nvPr/>
        </p:nvCxnSpPr>
        <p:spPr>
          <a:xfrm>
            <a:off x="9997689" y="4983246"/>
            <a:ext cx="2097" cy="320550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ACC4AB1D-6A40-94C6-832D-BC3D5C2B880A}"/>
              </a:ext>
            </a:extLst>
          </p:cNvPr>
          <p:cNvSpPr/>
          <p:nvPr/>
        </p:nvSpPr>
        <p:spPr>
          <a:xfrm rot="10800000" flipV="1">
            <a:off x="9602059" y="5103738"/>
            <a:ext cx="815356" cy="8153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D82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1D82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1D82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D82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 2023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9FE9A43-936E-A930-C264-14FA7E08D147}"/>
              </a:ext>
            </a:extLst>
          </p:cNvPr>
          <p:cNvSpPr txBox="1"/>
          <p:nvPr/>
        </p:nvSpPr>
        <p:spPr>
          <a:xfrm>
            <a:off x="10455043" y="5027628"/>
            <a:ext cx="1596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D82DD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MPS operational go-live for RCRP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E5DA5E3-6011-BDB8-CA17-AB0173928D5E}"/>
              </a:ext>
            </a:extLst>
          </p:cNvPr>
          <p:cNvCxnSpPr>
            <a:cxnSpLocks/>
          </p:cNvCxnSpPr>
          <p:nvPr/>
        </p:nvCxnSpPr>
        <p:spPr>
          <a:xfrm>
            <a:off x="8324599" y="4686292"/>
            <a:ext cx="1440246" cy="0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5A3EBDD0-12AF-EF1C-DF86-8B76B1802CD9}"/>
              </a:ext>
            </a:extLst>
          </p:cNvPr>
          <p:cNvSpPr/>
          <p:nvPr/>
        </p:nvSpPr>
        <p:spPr>
          <a:xfrm rot="10800000" flipV="1">
            <a:off x="9851149" y="4510522"/>
            <a:ext cx="360040" cy="360040"/>
          </a:xfrm>
          <a:prstGeom prst="ellipse">
            <a:avLst/>
          </a:prstGeom>
          <a:solidFill>
            <a:srgbClr val="1D82DD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lIns="36000" tIns="72000" rIns="36000" bIns="36000" rtlCol="0" anchor="ctr"/>
          <a:lstStyle/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Blac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6E2E1BF-4FBF-B74C-6914-0CF28ADD3B91}"/>
              </a:ext>
            </a:extLst>
          </p:cNvPr>
          <p:cNvSpPr/>
          <p:nvPr/>
        </p:nvSpPr>
        <p:spPr>
          <a:xfrm>
            <a:off x="8012824" y="4510522"/>
            <a:ext cx="360040" cy="360040"/>
          </a:xfrm>
          <a:prstGeom prst="ellipse">
            <a:avLst/>
          </a:prstGeom>
          <a:solidFill>
            <a:srgbClr val="1D82DD"/>
          </a:solidFill>
          <a:ln w="15875" cap="flat" cmpd="sng" algn="ctr">
            <a:noFill/>
            <a:prstDash val="solid"/>
            <a:miter lim="800000"/>
          </a:ln>
          <a:effectLst/>
        </p:spPr>
        <p:txBody>
          <a:bodyPr lIns="36000" tIns="72000" rIns="36000" bIns="36000" rtlCol="0" anchor="ctr"/>
          <a:lstStyle/>
          <a:p>
            <a:pPr marL="0" marR="0" lvl="1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Blac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8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47" grpId="0" animBg="1"/>
      <p:bldP spid="49" grpId="0" animBg="1"/>
      <p:bldP spid="53" grpId="0" animBg="1"/>
      <p:bldP spid="56" grpId="0" animBg="1"/>
      <p:bldP spid="57" grpId="0" animBg="1"/>
      <p:bldP spid="60" grpId="0" animBg="1"/>
      <p:bldP spid="62" grpId="0" animBg="1"/>
      <p:bldP spid="64" grpId="0" animBg="1"/>
      <p:bldP spid="115" grpId="0"/>
      <p:bldP spid="116" grpId="0"/>
      <p:bldP spid="117" grpId="0"/>
      <p:bldP spid="3" grpId="0" animBg="1"/>
      <p:bldP spid="6" grpId="0" animBg="1"/>
      <p:bldP spid="8" grpId="0" animBg="1"/>
      <p:bldP spid="9" grpId="0"/>
      <p:bldP spid="61" grpId="0" animBg="1"/>
      <p:bldP spid="28" grpId="0" animBg="1"/>
      <p:bldP spid="29" grpId="0" animBg="1"/>
      <p:bldP spid="31" grpId="0" animBg="1"/>
      <p:bldP spid="32" grpId="0"/>
      <p:bldP spid="5" grpId="0" animBg="1"/>
      <p:bldP spid="37" grpId="0" animBg="1"/>
      <p:bldP spid="39" grpId="0"/>
      <p:bldP spid="13" grpId="0" animBg="1"/>
      <p:bldP spid="38" grpId="0"/>
      <p:bldP spid="52" grpId="0" animBg="1"/>
      <p:bldP spid="58" grpId="0" animBg="1"/>
      <p:bldP spid="65" grpId="0" animBg="1"/>
      <p:bldP spid="66" grpId="0"/>
      <p:bldP spid="68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B45DF5-7D5A-F303-6661-19045885C5F5}"/>
              </a:ext>
            </a:extLst>
          </p:cNvPr>
          <p:cNvSpPr txBox="1"/>
          <p:nvPr/>
        </p:nvSpPr>
        <p:spPr>
          <a:xfrm>
            <a:off x="230478" y="1200145"/>
            <a:ext cx="29600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PILLAR 1: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3A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MEDICAL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When a member of the public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requests medical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Incidents in which police 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already present when medical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support is requested or required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FC449-48CB-12FA-E695-CE06C5FC8294}"/>
              </a:ext>
            </a:extLst>
          </p:cNvPr>
          <p:cNvSpPr txBox="1"/>
          <p:nvPr/>
        </p:nvSpPr>
        <p:spPr>
          <a:xfrm>
            <a:off x="201603" y="138482"/>
            <a:ext cx="11665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FOUR PILLARS OF RCRP</a:t>
            </a:r>
            <a:endParaRPr kumimoji="0" lang="en-US" sz="1600" b="0" i="0" u="none" strike="noStrike" kern="1200" cap="none" spc="-100" normalizeH="0" baseline="0" noProof="0" dirty="0">
              <a:ln>
                <a:noFill/>
              </a:ln>
              <a:solidFill>
                <a:srgbClr val="0033A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2CBF99-7B3E-CD4F-7BA4-385D37A528CF}"/>
              </a:ext>
            </a:extLst>
          </p:cNvPr>
          <p:cNvGrpSpPr/>
          <p:nvPr/>
        </p:nvGrpSpPr>
        <p:grpSpPr>
          <a:xfrm>
            <a:off x="3148506" y="1252775"/>
            <a:ext cx="5449695" cy="4460289"/>
            <a:chOff x="3126247" y="1090850"/>
            <a:chExt cx="5449695" cy="4460289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C6AD70A7-A12B-5349-2E2E-7973CF119F04}"/>
                </a:ext>
              </a:extLst>
            </p:cNvPr>
            <p:cNvSpPr/>
            <p:nvPr/>
          </p:nvSpPr>
          <p:spPr>
            <a:xfrm rot="10800000">
              <a:off x="7997761" y="1493789"/>
              <a:ext cx="568655" cy="490219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E26B29-9602-C9C0-1BB6-6B646CCC4E3D}"/>
                </a:ext>
              </a:extLst>
            </p:cNvPr>
            <p:cNvGrpSpPr/>
            <p:nvPr/>
          </p:nvGrpSpPr>
          <p:grpSpPr>
            <a:xfrm>
              <a:off x="7172339" y="1299753"/>
              <a:ext cx="1173222" cy="4103441"/>
              <a:chOff x="4307197" y="1414640"/>
              <a:chExt cx="1173222" cy="4103441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EB5CF17-9C12-D294-255E-FC9F89B5D789}"/>
                  </a:ext>
                </a:extLst>
              </p:cNvPr>
              <p:cNvSpPr/>
              <p:nvPr/>
            </p:nvSpPr>
            <p:spPr>
              <a:xfrm>
                <a:off x="4307197" y="1414640"/>
                <a:ext cx="1173222" cy="410344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rPr>
                  <a:t>Pillar 4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66D0AA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rPr>
                  <a:t>Transport under Section 136</a:t>
                </a:r>
              </a:p>
            </p:txBody>
          </p:sp>
          <p:sp>
            <p:nvSpPr>
              <p:cNvPr id="30" name="Partial Circle 29">
                <a:extLst>
                  <a:ext uri="{FF2B5EF4-FFF2-40B4-BE49-F238E27FC236}">
                    <a16:creationId xmlns:a16="http://schemas.microsoft.com/office/drawing/2014/main" id="{2576D29A-C9AF-A310-EDA5-6442F36D12AC}"/>
                  </a:ext>
                </a:extLst>
              </p:cNvPr>
              <p:cNvSpPr/>
              <p:nvPr/>
            </p:nvSpPr>
            <p:spPr>
              <a:xfrm rot="10800000">
                <a:off x="4371924" y="1793339"/>
                <a:ext cx="1003300" cy="1003300"/>
              </a:xfrm>
              <a:prstGeom prst="pie">
                <a:avLst>
                  <a:gd name="adj1" fmla="val 5326172"/>
                  <a:gd name="adj2" fmla="val 16128131"/>
                </a:avLst>
              </a:prstGeom>
              <a:solidFill>
                <a:srgbClr val="66D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1D1D1D5-ADEE-CF7C-5EA1-D838EE5A85B9}"/>
                  </a:ext>
                </a:extLst>
              </p:cNvPr>
              <p:cNvSpPr/>
              <p:nvPr/>
            </p:nvSpPr>
            <p:spPr>
              <a:xfrm>
                <a:off x="4424941" y="1855758"/>
                <a:ext cx="878462" cy="8784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06A235B9-B477-0702-AF77-582DECA3696E}"/>
                </a:ext>
              </a:extLst>
            </p:cNvPr>
            <p:cNvSpPr/>
            <p:nvPr/>
          </p:nvSpPr>
          <p:spPr>
            <a:xfrm rot="10800000">
              <a:off x="3126247" y="1486729"/>
              <a:ext cx="568655" cy="490219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BB37B92-5136-478D-2381-B63E4517C93B}"/>
                </a:ext>
              </a:extLst>
            </p:cNvPr>
            <p:cNvGrpSpPr/>
            <p:nvPr/>
          </p:nvGrpSpPr>
          <p:grpSpPr>
            <a:xfrm>
              <a:off x="3374542" y="1299753"/>
              <a:ext cx="3699726" cy="3937000"/>
              <a:chOff x="2167674" y="1295400"/>
              <a:chExt cx="4447232" cy="39370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F85DB4E-2A66-5794-E45C-ED954F36F458}"/>
                  </a:ext>
                </a:extLst>
              </p:cNvPr>
              <p:cNvSpPr/>
              <p:nvPr/>
            </p:nvSpPr>
            <p:spPr>
              <a:xfrm>
                <a:off x="2167674" y="1295400"/>
                <a:ext cx="1410264" cy="3937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rPr>
                  <a:t>Pillar 1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73A0FF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rPr>
                  <a:t>Medical Support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02D0A15-C323-7A91-6789-D8C6A85CA64D}"/>
                  </a:ext>
                </a:extLst>
              </p:cNvPr>
              <p:cNvSpPr/>
              <p:nvPr/>
            </p:nvSpPr>
            <p:spPr>
              <a:xfrm>
                <a:off x="3686158" y="1295400"/>
                <a:ext cx="1410264" cy="3937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rPr>
                  <a:t>Pillar 2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1D82DD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rPr>
                  <a:t>Concern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1D82DD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rPr>
                  <a:t>for Welfare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85BDE8A-07CD-3B80-7380-B93C1790A12B}"/>
                  </a:ext>
                </a:extLst>
              </p:cNvPr>
              <p:cNvSpPr/>
              <p:nvPr/>
            </p:nvSpPr>
            <p:spPr>
              <a:xfrm>
                <a:off x="5204642" y="1295400"/>
                <a:ext cx="1410264" cy="3937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rPr>
                  <a:t>Pillar 3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35A2B2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Arial" panose="020B0604020202020204" pitchFamily="34" charset="0"/>
                  </a:rPr>
                  <a:t>Walk Out/ AWOL from Health-care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B8780-AEDF-D2E6-E150-4E69DA9CCB6C}"/>
                </a:ext>
              </a:extLst>
            </p:cNvPr>
            <p:cNvSpPr/>
            <p:nvPr/>
          </p:nvSpPr>
          <p:spPr>
            <a:xfrm>
              <a:off x="3133392" y="1090850"/>
              <a:ext cx="5442549" cy="393498"/>
            </a:xfrm>
            <a:prstGeom prst="rect">
              <a:avLst/>
            </a:prstGeom>
            <a:solidFill>
              <a:srgbClr val="1947AA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RIGHT CARE, RIGHT PERSON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93C36A2-63D8-33F8-280A-AA3120DD0E4E}"/>
                </a:ext>
              </a:extLst>
            </p:cNvPr>
            <p:cNvGrpSpPr/>
            <p:nvPr/>
          </p:nvGrpSpPr>
          <p:grpSpPr>
            <a:xfrm>
              <a:off x="3461667" y="1655530"/>
              <a:ext cx="1003300" cy="1003300"/>
              <a:chOff x="6529456" y="4261632"/>
              <a:chExt cx="953036" cy="953036"/>
            </a:xfrm>
          </p:grpSpPr>
          <p:sp>
            <p:nvSpPr>
              <p:cNvPr id="24" name="Partial Circle 23">
                <a:extLst>
                  <a:ext uri="{FF2B5EF4-FFF2-40B4-BE49-F238E27FC236}">
                    <a16:creationId xmlns:a16="http://schemas.microsoft.com/office/drawing/2014/main" id="{F9718A9C-41E4-8866-AA0F-87A59F60350E}"/>
                  </a:ext>
                </a:extLst>
              </p:cNvPr>
              <p:cNvSpPr/>
              <p:nvPr/>
            </p:nvSpPr>
            <p:spPr>
              <a:xfrm rot="10800000">
                <a:off x="6529456" y="4261632"/>
                <a:ext cx="953036" cy="953036"/>
              </a:xfrm>
              <a:prstGeom prst="pie">
                <a:avLst>
                  <a:gd name="adj1" fmla="val 5326172"/>
                  <a:gd name="adj2" fmla="val 16128131"/>
                </a:avLst>
              </a:prstGeom>
              <a:solidFill>
                <a:srgbClr val="9FB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8579A83-B69A-57AC-2B71-8AFD0C1D7EFB}"/>
                  </a:ext>
                </a:extLst>
              </p:cNvPr>
              <p:cNvSpPr/>
              <p:nvPr/>
            </p:nvSpPr>
            <p:spPr>
              <a:xfrm>
                <a:off x="6570769" y="4320924"/>
                <a:ext cx="834452" cy="8344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D025814-79A7-645C-14C7-B7968DAA4E1D}"/>
                </a:ext>
              </a:extLst>
            </p:cNvPr>
            <p:cNvGrpSpPr/>
            <p:nvPr/>
          </p:nvGrpSpPr>
          <p:grpSpPr>
            <a:xfrm>
              <a:off x="4755947" y="1664823"/>
              <a:ext cx="1003300" cy="1003300"/>
              <a:chOff x="4744291" y="1952021"/>
              <a:chExt cx="953036" cy="953036"/>
            </a:xfrm>
          </p:grpSpPr>
          <p:sp>
            <p:nvSpPr>
              <p:cNvPr id="22" name="Partial Circle 21">
                <a:extLst>
                  <a:ext uri="{FF2B5EF4-FFF2-40B4-BE49-F238E27FC236}">
                    <a16:creationId xmlns:a16="http://schemas.microsoft.com/office/drawing/2014/main" id="{994EC18C-C622-ED5B-6E62-4B548E72ED93}"/>
                  </a:ext>
                </a:extLst>
              </p:cNvPr>
              <p:cNvSpPr/>
              <p:nvPr/>
            </p:nvSpPr>
            <p:spPr>
              <a:xfrm rot="10800000">
                <a:off x="4744291" y="1952021"/>
                <a:ext cx="953036" cy="953036"/>
              </a:xfrm>
              <a:prstGeom prst="pie">
                <a:avLst>
                  <a:gd name="adj1" fmla="val 5326172"/>
                  <a:gd name="adj2" fmla="val 16128131"/>
                </a:avLst>
              </a:prstGeom>
              <a:solidFill>
                <a:srgbClr val="1D82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E6CC9E7-31F8-378C-751C-6064512EFB51}"/>
                  </a:ext>
                </a:extLst>
              </p:cNvPr>
              <p:cNvSpPr/>
              <p:nvPr/>
            </p:nvSpPr>
            <p:spPr>
              <a:xfrm>
                <a:off x="4785604" y="2011313"/>
                <a:ext cx="834452" cy="8344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265B569-BBF5-F2E5-E639-90894EEDAB4D}"/>
                </a:ext>
              </a:extLst>
            </p:cNvPr>
            <p:cNvGrpSpPr/>
            <p:nvPr/>
          </p:nvGrpSpPr>
          <p:grpSpPr>
            <a:xfrm>
              <a:off x="5989302" y="1669067"/>
              <a:ext cx="1003300" cy="1003300"/>
              <a:chOff x="8329655" y="1952021"/>
              <a:chExt cx="953036" cy="953036"/>
            </a:xfrm>
          </p:grpSpPr>
          <p:sp>
            <p:nvSpPr>
              <p:cNvPr id="20" name="Partial Circle 19">
                <a:extLst>
                  <a:ext uri="{FF2B5EF4-FFF2-40B4-BE49-F238E27FC236}">
                    <a16:creationId xmlns:a16="http://schemas.microsoft.com/office/drawing/2014/main" id="{CE7358F2-13CE-8448-521C-BD21E4A0D116}"/>
                  </a:ext>
                </a:extLst>
              </p:cNvPr>
              <p:cNvSpPr/>
              <p:nvPr/>
            </p:nvSpPr>
            <p:spPr>
              <a:xfrm rot="10800000">
                <a:off x="8329655" y="1952021"/>
                <a:ext cx="953036" cy="953036"/>
              </a:xfrm>
              <a:prstGeom prst="pie">
                <a:avLst>
                  <a:gd name="adj1" fmla="val 5326172"/>
                  <a:gd name="adj2" fmla="val 16128131"/>
                </a:avLst>
              </a:prstGeom>
              <a:solidFill>
                <a:srgbClr val="35A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973BE38-1DEA-B197-6469-BA97265AA849}"/>
                  </a:ext>
                </a:extLst>
              </p:cNvPr>
              <p:cNvSpPr/>
              <p:nvPr/>
            </p:nvSpPr>
            <p:spPr>
              <a:xfrm>
                <a:off x="8370968" y="2011313"/>
                <a:ext cx="834452" cy="8344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" name="Picture 14" descr="A building with a cross on top&#10;&#10;Description automatically generated">
              <a:extLst>
                <a:ext uri="{FF2B5EF4-FFF2-40B4-BE49-F238E27FC236}">
                  <a16:creationId xmlns:a16="http://schemas.microsoft.com/office/drawing/2014/main" id="{71CF2EDA-FBAD-CC93-ED3E-7A631ED05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2407" y="1824139"/>
              <a:ext cx="530242" cy="530242"/>
            </a:xfrm>
            <a:prstGeom prst="rect">
              <a:avLst/>
            </a:prstGeom>
          </p:spPr>
        </p:pic>
        <p:pic>
          <p:nvPicPr>
            <p:cNvPr id="16" name="Picture 15" descr="A hands holding a heart with a cross&#10;&#10;Description automatically generated">
              <a:extLst>
                <a:ext uri="{FF2B5EF4-FFF2-40B4-BE49-F238E27FC236}">
                  <a16:creationId xmlns:a16="http://schemas.microsoft.com/office/drawing/2014/main" id="{A3C492BE-CC26-CB23-8195-BDCF4085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8058" y="1832727"/>
              <a:ext cx="623513" cy="62351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EEFCA3-615A-DBFF-2D44-0E1C1DB01B85}"/>
                </a:ext>
              </a:extLst>
            </p:cNvPr>
            <p:cNvSpPr/>
            <p:nvPr/>
          </p:nvSpPr>
          <p:spPr>
            <a:xfrm>
              <a:off x="3133392" y="4840161"/>
              <a:ext cx="5442550" cy="710978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Ensuring that people with health / social care needs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are responded to by the right person with the right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skills, training and experience to meet their needs</a:t>
              </a:r>
            </a:p>
          </p:txBody>
        </p:sp>
        <p:pic>
          <p:nvPicPr>
            <p:cNvPr id="18" name="Picture 17" descr="A white and pink ambulance with a blue roof&#10;&#10;Description automatically generated">
              <a:extLst>
                <a:ext uri="{FF2B5EF4-FFF2-40B4-BE49-F238E27FC236}">
                  <a16:creationId xmlns:a16="http://schemas.microsoft.com/office/drawing/2014/main" id="{8DFD8C04-E951-BFF5-DB87-82F1A66DD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8029" y="1743655"/>
              <a:ext cx="712585" cy="712585"/>
            </a:xfrm>
            <a:prstGeom prst="rect">
              <a:avLst/>
            </a:prstGeom>
          </p:spPr>
        </p:pic>
        <p:pic>
          <p:nvPicPr>
            <p:cNvPr id="19" name="Picture 18" descr="A cartoon of a police car&#10;&#10;Description automatically generated">
              <a:extLst>
                <a:ext uri="{FF2B5EF4-FFF2-40B4-BE49-F238E27FC236}">
                  <a16:creationId xmlns:a16="http://schemas.microsoft.com/office/drawing/2014/main" id="{95B7E801-EEA6-0AEE-3655-B70C38829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236" y="1844981"/>
              <a:ext cx="604883" cy="604883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AC0F22B-9A7B-21D8-1228-FDCDF86F8B40}"/>
              </a:ext>
            </a:extLst>
          </p:cNvPr>
          <p:cNvSpPr/>
          <p:nvPr/>
        </p:nvSpPr>
        <p:spPr>
          <a:xfrm>
            <a:off x="329701" y="1723695"/>
            <a:ext cx="76144" cy="991163"/>
          </a:xfrm>
          <a:prstGeom prst="rect">
            <a:avLst/>
          </a:prstGeom>
          <a:solidFill>
            <a:srgbClr val="9F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80CE60-F84E-B6DA-9E0B-D817F906F655}"/>
              </a:ext>
            </a:extLst>
          </p:cNvPr>
          <p:cNvSpPr txBox="1"/>
          <p:nvPr/>
        </p:nvSpPr>
        <p:spPr>
          <a:xfrm>
            <a:off x="230478" y="3069318"/>
            <a:ext cx="28271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PILLAR 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D82DD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CONCERN FOR WELFARE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When a member of the public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or partner agency reports a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concern for the welfare of 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person and requests that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police visit the individual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CC889F-81CE-470E-89EA-86C1985353CB}"/>
              </a:ext>
            </a:extLst>
          </p:cNvPr>
          <p:cNvSpPr/>
          <p:nvPr/>
        </p:nvSpPr>
        <p:spPr>
          <a:xfrm>
            <a:off x="329701" y="3602393"/>
            <a:ext cx="76144" cy="991163"/>
          </a:xfrm>
          <a:prstGeom prst="rect">
            <a:avLst/>
          </a:prstGeom>
          <a:solidFill>
            <a:srgbClr val="1D8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8F901B-B954-0731-77EA-4F61B460C934}"/>
              </a:ext>
            </a:extLst>
          </p:cNvPr>
          <p:cNvSpPr txBox="1"/>
          <p:nvPr/>
        </p:nvSpPr>
        <p:spPr>
          <a:xfrm>
            <a:off x="8831808" y="1200145"/>
            <a:ext cx="32391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PILLAR 3: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35A2B2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WALK-OUT / AWOL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When a person has walked out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from a healthcare setting, has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abandoned medical care / treatment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or is absent without leave (AWOL)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from mental health services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F1DBB6-E616-49C2-80ED-5F986D006523}"/>
              </a:ext>
            </a:extLst>
          </p:cNvPr>
          <p:cNvSpPr/>
          <p:nvPr/>
        </p:nvSpPr>
        <p:spPr>
          <a:xfrm>
            <a:off x="8959606" y="1727369"/>
            <a:ext cx="76144" cy="991163"/>
          </a:xfrm>
          <a:prstGeom prst="rect">
            <a:avLst/>
          </a:prstGeom>
          <a:solidFill>
            <a:srgbClr val="35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206A3E-3933-E3F5-F4F0-A6D8B9D18C51}"/>
              </a:ext>
            </a:extLst>
          </p:cNvPr>
          <p:cNvSpPr txBox="1"/>
          <p:nvPr/>
        </p:nvSpPr>
        <p:spPr>
          <a:xfrm>
            <a:off x="8831808" y="3069318"/>
            <a:ext cx="2916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PILLAR 4: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6D0AA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TRANSPORT UNDER S136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Transporting a person detained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under s136 to a health based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place of safety and undertaking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a timely handover to a medical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professional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803822-21EA-9B18-33BF-9F4FA707BD07}"/>
              </a:ext>
            </a:extLst>
          </p:cNvPr>
          <p:cNvSpPr/>
          <p:nvPr/>
        </p:nvSpPr>
        <p:spPr>
          <a:xfrm>
            <a:off x="8959606" y="3596542"/>
            <a:ext cx="76144" cy="991163"/>
          </a:xfrm>
          <a:prstGeom prst="rect">
            <a:avLst/>
          </a:prstGeom>
          <a:solidFill>
            <a:srgbClr val="66D0AA"/>
          </a:solidFill>
          <a:ln>
            <a:solidFill>
              <a:srgbClr val="A9E5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611284-4925-6237-CA1D-C70AD215F183}"/>
              </a:ext>
            </a:extLst>
          </p:cNvPr>
          <p:cNvSpPr txBox="1"/>
          <p:nvPr/>
        </p:nvSpPr>
        <p:spPr>
          <a:xfrm>
            <a:off x="201604" y="488608"/>
            <a:ext cx="1174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A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en-US" sz="1600" dirty="0">
                <a:solidFill>
                  <a:srgbClr val="0033A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MPS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A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RCRP policy applies to four health-related pillars only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3A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8EF4B256-7ACF-55C5-AEBC-F5314DFFBD25}"/>
              </a:ext>
            </a:extLst>
          </p:cNvPr>
          <p:cNvSpPr txBox="1"/>
          <p:nvPr/>
        </p:nvSpPr>
        <p:spPr>
          <a:xfrm>
            <a:off x="137079" y="122081"/>
            <a:ext cx="11665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000000"/>
                </a:solidFill>
                <a:latin typeface="Arial Black" panose="020B0A04020102020204" pitchFamily="34" charset="0"/>
              </a:rPr>
              <a:t>PILLAR 1: MEDICAL SUPPORT</a:t>
            </a:r>
            <a:endParaRPr kumimoji="0" lang="en-US" sz="1600" b="0" i="0" u="none" strike="noStrike" kern="1200" cap="none" spc="-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254AD8-846E-AA68-5296-ACDFBE5D45ED}"/>
              </a:ext>
            </a:extLst>
          </p:cNvPr>
          <p:cNvSpPr txBox="1"/>
          <p:nvPr/>
        </p:nvSpPr>
        <p:spPr>
          <a:xfrm>
            <a:off x="1799939" y="1320245"/>
            <a:ext cx="4179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Requests made directly to police that relate to a person’s physical or mental health</a:t>
            </a: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8B0820-2232-AE0B-9CEE-95732F64A7D1}"/>
              </a:ext>
            </a:extLst>
          </p:cNvPr>
          <p:cNvSpPr txBox="1"/>
          <p:nvPr/>
        </p:nvSpPr>
        <p:spPr>
          <a:xfrm>
            <a:off x="1032497" y="856935"/>
            <a:ext cx="600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A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</a:t>
            </a:r>
            <a:r>
              <a:rPr lang="en-US" sz="1600" b="1">
                <a:solidFill>
                  <a:srgbClr val="0033A1"/>
                </a:solidFill>
                <a:latin typeface="Arial Black" panose="020B0A04020102020204" pitchFamily="34" charset="0"/>
              </a:rPr>
              <a:t>MPS’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A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RCRP policy defines Medical Support as…</a:t>
            </a:r>
          </a:p>
        </p:txBody>
      </p:sp>
      <p:grpSp>
        <p:nvGrpSpPr>
          <p:cNvPr id="59" name="Graphic 77">
            <a:extLst>
              <a:ext uri="{FF2B5EF4-FFF2-40B4-BE49-F238E27FC236}">
                <a16:creationId xmlns:a16="http://schemas.microsoft.com/office/drawing/2014/main" id="{DB3777BF-57CE-10CD-B526-64BE1900C1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5960927" y="1367245"/>
            <a:ext cx="477117" cy="460998"/>
            <a:chOff x="14787710" y="2460777"/>
            <a:chExt cx="735414" cy="916590"/>
          </a:xfrm>
        </p:grpSpPr>
        <p:sp>
          <p:nvSpPr>
            <p:cNvPr id="60" name="Freeform: Shape 33">
              <a:extLst>
                <a:ext uri="{FF2B5EF4-FFF2-40B4-BE49-F238E27FC236}">
                  <a16:creationId xmlns:a16="http://schemas.microsoft.com/office/drawing/2014/main" id="{8FC3D587-D436-0AC4-6560-9F9ED6AE7D31}"/>
                </a:ext>
              </a:extLst>
            </p:cNvPr>
            <p:cNvSpPr/>
            <p:nvPr/>
          </p:nvSpPr>
          <p:spPr>
            <a:xfrm>
              <a:off x="14817047" y="2629751"/>
              <a:ext cx="320886" cy="747616"/>
            </a:xfrm>
            <a:custGeom>
              <a:avLst/>
              <a:gdLst>
                <a:gd name="connsiteX0" fmla="*/ 320887 w 320886"/>
                <a:gd name="connsiteY0" fmla="*/ 0 h 747616"/>
                <a:gd name="connsiteX1" fmla="*/ 320887 w 320886"/>
                <a:gd name="connsiteY1" fmla="*/ 0 h 747616"/>
                <a:gd name="connsiteX2" fmla="*/ 466 w 320886"/>
                <a:gd name="connsiteY2" fmla="*/ 403384 h 747616"/>
                <a:gd name="connsiteX3" fmla="*/ 466 w 320886"/>
                <a:gd name="connsiteY3" fmla="*/ 719995 h 747616"/>
                <a:gd name="connsiteX4" fmla="*/ 1513 w 320886"/>
                <a:gd name="connsiteY4" fmla="*/ 738854 h 747616"/>
                <a:gd name="connsiteX5" fmla="*/ 35613 w 320886"/>
                <a:gd name="connsiteY5" fmla="*/ 734092 h 747616"/>
                <a:gd name="connsiteX6" fmla="*/ 180107 w 320886"/>
                <a:gd name="connsiteY6" fmla="*/ 746284 h 747616"/>
                <a:gd name="connsiteX7" fmla="*/ 302694 w 320886"/>
                <a:gd name="connsiteY7" fmla="*/ 721424 h 747616"/>
                <a:gd name="connsiteX8" fmla="*/ 302694 w 320886"/>
                <a:gd name="connsiteY8" fmla="*/ 406432 h 747616"/>
                <a:gd name="connsiteX9" fmla="*/ 151532 w 320886"/>
                <a:gd name="connsiteY9" fmla="*/ 406432 h 747616"/>
                <a:gd name="connsiteX10" fmla="*/ 320887 w 320886"/>
                <a:gd name="connsiteY10" fmla="*/ 0 h 74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886" h="747616">
                  <a:moveTo>
                    <a:pt x="320887" y="0"/>
                  </a:moveTo>
                  <a:lnTo>
                    <a:pt x="320887" y="0"/>
                  </a:lnTo>
                  <a:cubicBezTo>
                    <a:pt x="101431" y="50578"/>
                    <a:pt x="4085" y="231077"/>
                    <a:pt x="466" y="403384"/>
                  </a:cubicBezTo>
                  <a:cubicBezTo>
                    <a:pt x="466" y="403384"/>
                    <a:pt x="-582" y="640842"/>
                    <a:pt x="466" y="719995"/>
                  </a:cubicBezTo>
                  <a:cubicBezTo>
                    <a:pt x="561" y="728663"/>
                    <a:pt x="-1058" y="733901"/>
                    <a:pt x="1513" y="738854"/>
                  </a:cubicBezTo>
                  <a:cubicBezTo>
                    <a:pt x="11419" y="732854"/>
                    <a:pt x="23611" y="734092"/>
                    <a:pt x="35613" y="734092"/>
                  </a:cubicBezTo>
                  <a:cubicBezTo>
                    <a:pt x="94287" y="734092"/>
                    <a:pt x="148103" y="745046"/>
                    <a:pt x="180107" y="746284"/>
                  </a:cubicBezTo>
                  <a:cubicBezTo>
                    <a:pt x="202396" y="748094"/>
                    <a:pt x="300598" y="752666"/>
                    <a:pt x="302694" y="721424"/>
                  </a:cubicBezTo>
                  <a:lnTo>
                    <a:pt x="302694" y="406432"/>
                  </a:lnTo>
                  <a:lnTo>
                    <a:pt x="151532" y="406432"/>
                  </a:lnTo>
                  <a:cubicBezTo>
                    <a:pt x="144293" y="308324"/>
                    <a:pt x="198586" y="35719"/>
                    <a:pt x="320887" y="0"/>
                  </a:cubicBezTo>
                </a:path>
              </a:pathLst>
            </a:custGeom>
            <a:solidFill>
              <a:srgbClr val="0070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34">
              <a:extLst>
                <a:ext uri="{FF2B5EF4-FFF2-40B4-BE49-F238E27FC236}">
                  <a16:creationId xmlns:a16="http://schemas.microsoft.com/office/drawing/2014/main" id="{ACDC0AC4-C714-8FDD-2DE0-A8760A7AED9B}"/>
                </a:ext>
              </a:extLst>
            </p:cNvPr>
            <p:cNvSpPr/>
            <p:nvPr/>
          </p:nvSpPr>
          <p:spPr>
            <a:xfrm>
              <a:off x="15202429" y="2486114"/>
              <a:ext cx="320696" cy="891104"/>
            </a:xfrm>
            <a:custGeom>
              <a:avLst/>
              <a:gdLst>
                <a:gd name="connsiteX0" fmla="*/ 320696 w 320696"/>
                <a:gd name="connsiteY0" fmla="*/ 0 h 891104"/>
                <a:gd name="connsiteX1" fmla="*/ 320696 w 320696"/>
                <a:gd name="connsiteY1" fmla="*/ 0 h 891104"/>
                <a:gd name="connsiteX2" fmla="*/ 466 w 320696"/>
                <a:gd name="connsiteY2" fmla="*/ 481298 h 891104"/>
                <a:gd name="connsiteX3" fmla="*/ 466 w 320696"/>
                <a:gd name="connsiteY3" fmla="*/ 858298 h 891104"/>
                <a:gd name="connsiteX4" fmla="*/ 1513 w 320696"/>
                <a:gd name="connsiteY4" fmla="*/ 880777 h 891104"/>
                <a:gd name="connsiteX5" fmla="*/ 35613 w 320696"/>
                <a:gd name="connsiteY5" fmla="*/ 875062 h 891104"/>
                <a:gd name="connsiteX6" fmla="*/ 180107 w 320696"/>
                <a:gd name="connsiteY6" fmla="*/ 889540 h 891104"/>
                <a:gd name="connsiteX7" fmla="*/ 180107 w 320696"/>
                <a:gd name="connsiteY7" fmla="*/ 889540 h 891104"/>
                <a:gd name="connsiteX8" fmla="*/ 302694 w 320696"/>
                <a:gd name="connsiteY8" fmla="*/ 859917 h 891104"/>
                <a:gd name="connsiteX9" fmla="*/ 302694 w 320696"/>
                <a:gd name="connsiteY9" fmla="*/ 484918 h 891104"/>
                <a:gd name="connsiteX10" fmla="*/ 151532 w 320696"/>
                <a:gd name="connsiteY10" fmla="*/ 484918 h 891104"/>
                <a:gd name="connsiteX11" fmla="*/ 320696 w 320696"/>
                <a:gd name="connsiteY11" fmla="*/ 0 h 89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0696" h="891104">
                  <a:moveTo>
                    <a:pt x="320696" y="0"/>
                  </a:moveTo>
                  <a:lnTo>
                    <a:pt x="320696" y="0"/>
                  </a:lnTo>
                  <a:cubicBezTo>
                    <a:pt x="101145" y="60198"/>
                    <a:pt x="4085" y="276035"/>
                    <a:pt x="466" y="481298"/>
                  </a:cubicBezTo>
                  <a:cubicBezTo>
                    <a:pt x="466" y="481298"/>
                    <a:pt x="-582" y="764096"/>
                    <a:pt x="466" y="858298"/>
                  </a:cubicBezTo>
                  <a:cubicBezTo>
                    <a:pt x="561" y="868680"/>
                    <a:pt x="-1058" y="874967"/>
                    <a:pt x="1513" y="880777"/>
                  </a:cubicBezTo>
                  <a:cubicBezTo>
                    <a:pt x="11419" y="873633"/>
                    <a:pt x="23611" y="875062"/>
                    <a:pt x="35613" y="875062"/>
                  </a:cubicBezTo>
                  <a:cubicBezTo>
                    <a:pt x="94287" y="875062"/>
                    <a:pt x="148008" y="888111"/>
                    <a:pt x="180107" y="889540"/>
                  </a:cubicBezTo>
                  <a:lnTo>
                    <a:pt x="180107" y="889540"/>
                  </a:lnTo>
                  <a:cubicBezTo>
                    <a:pt x="202396" y="891635"/>
                    <a:pt x="300598" y="897160"/>
                    <a:pt x="302694" y="859917"/>
                  </a:cubicBezTo>
                  <a:lnTo>
                    <a:pt x="302694" y="484918"/>
                  </a:lnTo>
                  <a:lnTo>
                    <a:pt x="151532" y="484918"/>
                  </a:lnTo>
                  <a:cubicBezTo>
                    <a:pt x="116004" y="284321"/>
                    <a:pt x="198395" y="42482"/>
                    <a:pt x="320696" y="0"/>
                  </a:cubicBezTo>
                </a:path>
              </a:pathLst>
            </a:custGeom>
            <a:solidFill>
              <a:srgbClr val="00B0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35">
              <a:extLst>
                <a:ext uri="{FF2B5EF4-FFF2-40B4-BE49-F238E27FC236}">
                  <a16:creationId xmlns:a16="http://schemas.microsoft.com/office/drawing/2014/main" id="{E8ACAA57-9732-E98A-677E-83DEA055FF28}"/>
                </a:ext>
              </a:extLst>
            </p:cNvPr>
            <p:cNvSpPr/>
            <p:nvPr/>
          </p:nvSpPr>
          <p:spPr>
            <a:xfrm>
              <a:off x="14787710" y="2604319"/>
              <a:ext cx="315552" cy="741222"/>
            </a:xfrm>
            <a:custGeom>
              <a:avLst/>
              <a:gdLst>
                <a:gd name="connsiteX0" fmla="*/ 315553 w 315552"/>
                <a:gd name="connsiteY0" fmla="*/ 0 h 741222"/>
                <a:gd name="connsiteX1" fmla="*/ 315553 w 315552"/>
                <a:gd name="connsiteY1" fmla="*/ 0 h 741222"/>
                <a:gd name="connsiteX2" fmla="*/ 466 w 315552"/>
                <a:gd name="connsiteY2" fmla="*/ 399955 h 741222"/>
                <a:gd name="connsiteX3" fmla="*/ 466 w 315552"/>
                <a:gd name="connsiteY3" fmla="*/ 713804 h 741222"/>
                <a:gd name="connsiteX4" fmla="*/ 1513 w 315552"/>
                <a:gd name="connsiteY4" fmla="*/ 732568 h 741222"/>
                <a:gd name="connsiteX5" fmla="*/ 35041 w 315552"/>
                <a:gd name="connsiteY5" fmla="*/ 727805 h 741222"/>
                <a:gd name="connsiteX6" fmla="*/ 177059 w 315552"/>
                <a:gd name="connsiteY6" fmla="*/ 739902 h 741222"/>
                <a:gd name="connsiteX7" fmla="*/ 177059 w 315552"/>
                <a:gd name="connsiteY7" fmla="*/ 739902 h 741222"/>
                <a:gd name="connsiteX8" fmla="*/ 297646 w 315552"/>
                <a:gd name="connsiteY8" fmla="*/ 715232 h 741222"/>
                <a:gd name="connsiteX9" fmla="*/ 297646 w 315552"/>
                <a:gd name="connsiteY9" fmla="*/ 715232 h 741222"/>
                <a:gd name="connsiteX10" fmla="*/ 297646 w 315552"/>
                <a:gd name="connsiteY10" fmla="*/ 402812 h 741222"/>
                <a:gd name="connsiteX11" fmla="*/ 149056 w 315552"/>
                <a:gd name="connsiteY11" fmla="*/ 402812 h 741222"/>
                <a:gd name="connsiteX12" fmla="*/ 315553 w 315552"/>
                <a:gd name="connsiteY12" fmla="*/ 0 h 74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552" h="741222">
                  <a:moveTo>
                    <a:pt x="315553" y="0"/>
                  </a:moveTo>
                  <a:lnTo>
                    <a:pt x="315553" y="0"/>
                  </a:lnTo>
                  <a:cubicBezTo>
                    <a:pt x="99716" y="50101"/>
                    <a:pt x="3990" y="229076"/>
                    <a:pt x="466" y="399955"/>
                  </a:cubicBezTo>
                  <a:cubicBezTo>
                    <a:pt x="466" y="399955"/>
                    <a:pt x="-582" y="635413"/>
                    <a:pt x="466" y="713804"/>
                  </a:cubicBezTo>
                  <a:cubicBezTo>
                    <a:pt x="561" y="722376"/>
                    <a:pt x="-1058" y="727615"/>
                    <a:pt x="1513" y="732568"/>
                  </a:cubicBezTo>
                  <a:cubicBezTo>
                    <a:pt x="11229" y="726662"/>
                    <a:pt x="23230" y="727805"/>
                    <a:pt x="35041" y="727805"/>
                  </a:cubicBezTo>
                  <a:cubicBezTo>
                    <a:pt x="92763" y="727805"/>
                    <a:pt x="145627" y="738664"/>
                    <a:pt x="177059" y="739902"/>
                  </a:cubicBezTo>
                  <a:lnTo>
                    <a:pt x="177059" y="739902"/>
                  </a:lnTo>
                  <a:cubicBezTo>
                    <a:pt x="198967" y="741712"/>
                    <a:pt x="295550" y="746189"/>
                    <a:pt x="297646" y="715232"/>
                  </a:cubicBezTo>
                  <a:lnTo>
                    <a:pt x="297646" y="715232"/>
                  </a:lnTo>
                  <a:lnTo>
                    <a:pt x="297646" y="402812"/>
                  </a:lnTo>
                  <a:lnTo>
                    <a:pt x="149056" y="402812"/>
                  </a:lnTo>
                  <a:cubicBezTo>
                    <a:pt x="141912" y="305657"/>
                    <a:pt x="195252" y="35338"/>
                    <a:pt x="315553" y="0"/>
                  </a:cubicBezTo>
                  <a:close/>
                </a:path>
              </a:pathLst>
            </a:custGeom>
            <a:noFill/>
            <a:ln w="4763" cap="flat">
              <a:solidFill>
                <a:srgbClr val="27293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36">
              <a:extLst>
                <a:ext uri="{FF2B5EF4-FFF2-40B4-BE49-F238E27FC236}">
                  <a16:creationId xmlns:a16="http://schemas.microsoft.com/office/drawing/2014/main" id="{8905E52C-5E78-4D94-1BA7-7A880EC12953}"/>
                </a:ext>
              </a:extLst>
            </p:cNvPr>
            <p:cNvSpPr/>
            <p:nvPr/>
          </p:nvSpPr>
          <p:spPr>
            <a:xfrm>
              <a:off x="15173092" y="2460777"/>
              <a:ext cx="315362" cy="884709"/>
            </a:xfrm>
            <a:custGeom>
              <a:avLst/>
              <a:gdLst>
                <a:gd name="connsiteX0" fmla="*/ 315362 w 315362"/>
                <a:gd name="connsiteY0" fmla="*/ 0 h 884709"/>
                <a:gd name="connsiteX1" fmla="*/ 315362 w 315362"/>
                <a:gd name="connsiteY1" fmla="*/ 0 h 884709"/>
                <a:gd name="connsiteX2" fmla="*/ 466 w 315362"/>
                <a:gd name="connsiteY2" fmla="*/ 477869 h 884709"/>
                <a:gd name="connsiteX3" fmla="*/ 466 w 315362"/>
                <a:gd name="connsiteY3" fmla="*/ 852107 h 884709"/>
                <a:gd name="connsiteX4" fmla="*/ 1513 w 315362"/>
                <a:gd name="connsiteY4" fmla="*/ 874395 h 884709"/>
                <a:gd name="connsiteX5" fmla="*/ 35041 w 315362"/>
                <a:gd name="connsiteY5" fmla="*/ 868775 h 884709"/>
                <a:gd name="connsiteX6" fmla="*/ 177059 w 315362"/>
                <a:gd name="connsiteY6" fmla="*/ 883158 h 884709"/>
                <a:gd name="connsiteX7" fmla="*/ 177059 w 315362"/>
                <a:gd name="connsiteY7" fmla="*/ 883158 h 884709"/>
                <a:gd name="connsiteX8" fmla="*/ 297646 w 315362"/>
                <a:gd name="connsiteY8" fmla="*/ 853726 h 884709"/>
                <a:gd name="connsiteX9" fmla="*/ 297646 w 315362"/>
                <a:gd name="connsiteY9" fmla="*/ 481298 h 884709"/>
                <a:gd name="connsiteX10" fmla="*/ 149056 w 315362"/>
                <a:gd name="connsiteY10" fmla="*/ 481298 h 884709"/>
                <a:gd name="connsiteX11" fmla="*/ 315362 w 315362"/>
                <a:gd name="connsiteY11" fmla="*/ 0 h 88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362" h="884709">
                  <a:moveTo>
                    <a:pt x="315362" y="0"/>
                  </a:moveTo>
                  <a:lnTo>
                    <a:pt x="315362" y="0"/>
                  </a:lnTo>
                  <a:cubicBezTo>
                    <a:pt x="99526" y="59722"/>
                    <a:pt x="3990" y="274130"/>
                    <a:pt x="466" y="477869"/>
                  </a:cubicBezTo>
                  <a:cubicBezTo>
                    <a:pt x="466" y="477869"/>
                    <a:pt x="-582" y="758571"/>
                    <a:pt x="466" y="852107"/>
                  </a:cubicBezTo>
                  <a:cubicBezTo>
                    <a:pt x="561" y="862298"/>
                    <a:pt x="-1058" y="868585"/>
                    <a:pt x="1513" y="874395"/>
                  </a:cubicBezTo>
                  <a:cubicBezTo>
                    <a:pt x="11229" y="867347"/>
                    <a:pt x="23230" y="868775"/>
                    <a:pt x="35041" y="868775"/>
                  </a:cubicBezTo>
                  <a:cubicBezTo>
                    <a:pt x="92763" y="868775"/>
                    <a:pt x="145627" y="881729"/>
                    <a:pt x="177059" y="883158"/>
                  </a:cubicBezTo>
                  <a:lnTo>
                    <a:pt x="177059" y="883158"/>
                  </a:lnTo>
                  <a:cubicBezTo>
                    <a:pt x="198967" y="885254"/>
                    <a:pt x="295550" y="890683"/>
                    <a:pt x="297646" y="853726"/>
                  </a:cubicBezTo>
                  <a:lnTo>
                    <a:pt x="297646" y="481298"/>
                  </a:lnTo>
                  <a:lnTo>
                    <a:pt x="149056" y="481298"/>
                  </a:lnTo>
                  <a:cubicBezTo>
                    <a:pt x="114099" y="282226"/>
                    <a:pt x="195061" y="42196"/>
                    <a:pt x="315362" y="0"/>
                  </a:cubicBezTo>
                  <a:close/>
                </a:path>
              </a:pathLst>
            </a:custGeom>
            <a:noFill/>
            <a:ln w="4763" cap="flat">
              <a:solidFill>
                <a:srgbClr val="27293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4" name="Graphic 77">
            <a:extLst>
              <a:ext uri="{FF2B5EF4-FFF2-40B4-BE49-F238E27FC236}">
                <a16:creationId xmlns:a16="http://schemas.microsoft.com/office/drawing/2014/main" id="{AA211906-F752-3B17-7A42-67947AC50B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6203" y="1217085"/>
            <a:ext cx="470193" cy="483454"/>
            <a:chOff x="14787710" y="2460777"/>
            <a:chExt cx="735414" cy="916590"/>
          </a:xfrm>
        </p:grpSpPr>
        <p:sp>
          <p:nvSpPr>
            <p:cNvPr id="65" name="Freeform: Shape 33">
              <a:extLst>
                <a:ext uri="{FF2B5EF4-FFF2-40B4-BE49-F238E27FC236}">
                  <a16:creationId xmlns:a16="http://schemas.microsoft.com/office/drawing/2014/main" id="{9B818A42-5015-0E76-BE53-FE828AFCCD38}"/>
                </a:ext>
              </a:extLst>
            </p:cNvPr>
            <p:cNvSpPr/>
            <p:nvPr/>
          </p:nvSpPr>
          <p:spPr>
            <a:xfrm>
              <a:off x="14817047" y="2629751"/>
              <a:ext cx="320886" cy="747616"/>
            </a:xfrm>
            <a:custGeom>
              <a:avLst/>
              <a:gdLst>
                <a:gd name="connsiteX0" fmla="*/ 320887 w 320886"/>
                <a:gd name="connsiteY0" fmla="*/ 0 h 747616"/>
                <a:gd name="connsiteX1" fmla="*/ 320887 w 320886"/>
                <a:gd name="connsiteY1" fmla="*/ 0 h 747616"/>
                <a:gd name="connsiteX2" fmla="*/ 466 w 320886"/>
                <a:gd name="connsiteY2" fmla="*/ 403384 h 747616"/>
                <a:gd name="connsiteX3" fmla="*/ 466 w 320886"/>
                <a:gd name="connsiteY3" fmla="*/ 719995 h 747616"/>
                <a:gd name="connsiteX4" fmla="*/ 1513 w 320886"/>
                <a:gd name="connsiteY4" fmla="*/ 738854 h 747616"/>
                <a:gd name="connsiteX5" fmla="*/ 35613 w 320886"/>
                <a:gd name="connsiteY5" fmla="*/ 734092 h 747616"/>
                <a:gd name="connsiteX6" fmla="*/ 180107 w 320886"/>
                <a:gd name="connsiteY6" fmla="*/ 746284 h 747616"/>
                <a:gd name="connsiteX7" fmla="*/ 302694 w 320886"/>
                <a:gd name="connsiteY7" fmla="*/ 721424 h 747616"/>
                <a:gd name="connsiteX8" fmla="*/ 302694 w 320886"/>
                <a:gd name="connsiteY8" fmla="*/ 406432 h 747616"/>
                <a:gd name="connsiteX9" fmla="*/ 151532 w 320886"/>
                <a:gd name="connsiteY9" fmla="*/ 406432 h 747616"/>
                <a:gd name="connsiteX10" fmla="*/ 320887 w 320886"/>
                <a:gd name="connsiteY10" fmla="*/ 0 h 74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886" h="747616">
                  <a:moveTo>
                    <a:pt x="320887" y="0"/>
                  </a:moveTo>
                  <a:lnTo>
                    <a:pt x="320887" y="0"/>
                  </a:lnTo>
                  <a:cubicBezTo>
                    <a:pt x="101431" y="50578"/>
                    <a:pt x="4085" y="231077"/>
                    <a:pt x="466" y="403384"/>
                  </a:cubicBezTo>
                  <a:cubicBezTo>
                    <a:pt x="466" y="403384"/>
                    <a:pt x="-582" y="640842"/>
                    <a:pt x="466" y="719995"/>
                  </a:cubicBezTo>
                  <a:cubicBezTo>
                    <a:pt x="561" y="728663"/>
                    <a:pt x="-1058" y="733901"/>
                    <a:pt x="1513" y="738854"/>
                  </a:cubicBezTo>
                  <a:cubicBezTo>
                    <a:pt x="11419" y="732854"/>
                    <a:pt x="23611" y="734092"/>
                    <a:pt x="35613" y="734092"/>
                  </a:cubicBezTo>
                  <a:cubicBezTo>
                    <a:pt x="94287" y="734092"/>
                    <a:pt x="148103" y="745046"/>
                    <a:pt x="180107" y="746284"/>
                  </a:cubicBezTo>
                  <a:cubicBezTo>
                    <a:pt x="202396" y="748094"/>
                    <a:pt x="300598" y="752666"/>
                    <a:pt x="302694" y="721424"/>
                  </a:cubicBezTo>
                  <a:lnTo>
                    <a:pt x="302694" y="406432"/>
                  </a:lnTo>
                  <a:lnTo>
                    <a:pt x="151532" y="406432"/>
                  </a:lnTo>
                  <a:cubicBezTo>
                    <a:pt x="144293" y="308324"/>
                    <a:pt x="198586" y="35719"/>
                    <a:pt x="320887" y="0"/>
                  </a:cubicBezTo>
                </a:path>
              </a:pathLst>
            </a:custGeom>
            <a:solidFill>
              <a:srgbClr val="0070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34">
              <a:extLst>
                <a:ext uri="{FF2B5EF4-FFF2-40B4-BE49-F238E27FC236}">
                  <a16:creationId xmlns:a16="http://schemas.microsoft.com/office/drawing/2014/main" id="{8E609568-4EC2-FC5D-A183-AE852AFF37B6}"/>
                </a:ext>
              </a:extLst>
            </p:cNvPr>
            <p:cNvSpPr/>
            <p:nvPr/>
          </p:nvSpPr>
          <p:spPr>
            <a:xfrm>
              <a:off x="15202429" y="2486114"/>
              <a:ext cx="320696" cy="891104"/>
            </a:xfrm>
            <a:custGeom>
              <a:avLst/>
              <a:gdLst>
                <a:gd name="connsiteX0" fmla="*/ 320696 w 320696"/>
                <a:gd name="connsiteY0" fmla="*/ 0 h 891104"/>
                <a:gd name="connsiteX1" fmla="*/ 320696 w 320696"/>
                <a:gd name="connsiteY1" fmla="*/ 0 h 891104"/>
                <a:gd name="connsiteX2" fmla="*/ 466 w 320696"/>
                <a:gd name="connsiteY2" fmla="*/ 481298 h 891104"/>
                <a:gd name="connsiteX3" fmla="*/ 466 w 320696"/>
                <a:gd name="connsiteY3" fmla="*/ 858298 h 891104"/>
                <a:gd name="connsiteX4" fmla="*/ 1513 w 320696"/>
                <a:gd name="connsiteY4" fmla="*/ 880777 h 891104"/>
                <a:gd name="connsiteX5" fmla="*/ 35613 w 320696"/>
                <a:gd name="connsiteY5" fmla="*/ 875062 h 891104"/>
                <a:gd name="connsiteX6" fmla="*/ 180107 w 320696"/>
                <a:gd name="connsiteY6" fmla="*/ 889540 h 891104"/>
                <a:gd name="connsiteX7" fmla="*/ 180107 w 320696"/>
                <a:gd name="connsiteY7" fmla="*/ 889540 h 891104"/>
                <a:gd name="connsiteX8" fmla="*/ 302694 w 320696"/>
                <a:gd name="connsiteY8" fmla="*/ 859917 h 891104"/>
                <a:gd name="connsiteX9" fmla="*/ 302694 w 320696"/>
                <a:gd name="connsiteY9" fmla="*/ 484918 h 891104"/>
                <a:gd name="connsiteX10" fmla="*/ 151532 w 320696"/>
                <a:gd name="connsiteY10" fmla="*/ 484918 h 891104"/>
                <a:gd name="connsiteX11" fmla="*/ 320696 w 320696"/>
                <a:gd name="connsiteY11" fmla="*/ 0 h 89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0696" h="891104">
                  <a:moveTo>
                    <a:pt x="320696" y="0"/>
                  </a:moveTo>
                  <a:lnTo>
                    <a:pt x="320696" y="0"/>
                  </a:lnTo>
                  <a:cubicBezTo>
                    <a:pt x="101145" y="60198"/>
                    <a:pt x="4085" y="276035"/>
                    <a:pt x="466" y="481298"/>
                  </a:cubicBezTo>
                  <a:cubicBezTo>
                    <a:pt x="466" y="481298"/>
                    <a:pt x="-582" y="764096"/>
                    <a:pt x="466" y="858298"/>
                  </a:cubicBezTo>
                  <a:cubicBezTo>
                    <a:pt x="561" y="868680"/>
                    <a:pt x="-1058" y="874967"/>
                    <a:pt x="1513" y="880777"/>
                  </a:cubicBezTo>
                  <a:cubicBezTo>
                    <a:pt x="11419" y="873633"/>
                    <a:pt x="23611" y="875062"/>
                    <a:pt x="35613" y="875062"/>
                  </a:cubicBezTo>
                  <a:cubicBezTo>
                    <a:pt x="94287" y="875062"/>
                    <a:pt x="148008" y="888111"/>
                    <a:pt x="180107" y="889540"/>
                  </a:cubicBezTo>
                  <a:lnTo>
                    <a:pt x="180107" y="889540"/>
                  </a:lnTo>
                  <a:cubicBezTo>
                    <a:pt x="202396" y="891635"/>
                    <a:pt x="300598" y="897160"/>
                    <a:pt x="302694" y="859917"/>
                  </a:cubicBezTo>
                  <a:lnTo>
                    <a:pt x="302694" y="484918"/>
                  </a:lnTo>
                  <a:lnTo>
                    <a:pt x="151532" y="484918"/>
                  </a:lnTo>
                  <a:cubicBezTo>
                    <a:pt x="116004" y="284321"/>
                    <a:pt x="198395" y="42482"/>
                    <a:pt x="320696" y="0"/>
                  </a:cubicBezTo>
                </a:path>
              </a:pathLst>
            </a:custGeom>
            <a:solidFill>
              <a:srgbClr val="00B0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35">
              <a:extLst>
                <a:ext uri="{FF2B5EF4-FFF2-40B4-BE49-F238E27FC236}">
                  <a16:creationId xmlns:a16="http://schemas.microsoft.com/office/drawing/2014/main" id="{E9FA09C9-445D-24C4-8596-987D6F4E4547}"/>
                </a:ext>
              </a:extLst>
            </p:cNvPr>
            <p:cNvSpPr/>
            <p:nvPr/>
          </p:nvSpPr>
          <p:spPr>
            <a:xfrm>
              <a:off x="14787710" y="2604319"/>
              <a:ext cx="315552" cy="741222"/>
            </a:xfrm>
            <a:custGeom>
              <a:avLst/>
              <a:gdLst>
                <a:gd name="connsiteX0" fmla="*/ 315553 w 315552"/>
                <a:gd name="connsiteY0" fmla="*/ 0 h 741222"/>
                <a:gd name="connsiteX1" fmla="*/ 315553 w 315552"/>
                <a:gd name="connsiteY1" fmla="*/ 0 h 741222"/>
                <a:gd name="connsiteX2" fmla="*/ 466 w 315552"/>
                <a:gd name="connsiteY2" fmla="*/ 399955 h 741222"/>
                <a:gd name="connsiteX3" fmla="*/ 466 w 315552"/>
                <a:gd name="connsiteY3" fmla="*/ 713804 h 741222"/>
                <a:gd name="connsiteX4" fmla="*/ 1513 w 315552"/>
                <a:gd name="connsiteY4" fmla="*/ 732568 h 741222"/>
                <a:gd name="connsiteX5" fmla="*/ 35041 w 315552"/>
                <a:gd name="connsiteY5" fmla="*/ 727805 h 741222"/>
                <a:gd name="connsiteX6" fmla="*/ 177059 w 315552"/>
                <a:gd name="connsiteY6" fmla="*/ 739902 h 741222"/>
                <a:gd name="connsiteX7" fmla="*/ 177059 w 315552"/>
                <a:gd name="connsiteY7" fmla="*/ 739902 h 741222"/>
                <a:gd name="connsiteX8" fmla="*/ 297646 w 315552"/>
                <a:gd name="connsiteY8" fmla="*/ 715232 h 741222"/>
                <a:gd name="connsiteX9" fmla="*/ 297646 w 315552"/>
                <a:gd name="connsiteY9" fmla="*/ 715232 h 741222"/>
                <a:gd name="connsiteX10" fmla="*/ 297646 w 315552"/>
                <a:gd name="connsiteY10" fmla="*/ 402812 h 741222"/>
                <a:gd name="connsiteX11" fmla="*/ 149056 w 315552"/>
                <a:gd name="connsiteY11" fmla="*/ 402812 h 741222"/>
                <a:gd name="connsiteX12" fmla="*/ 315553 w 315552"/>
                <a:gd name="connsiteY12" fmla="*/ 0 h 74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552" h="741222">
                  <a:moveTo>
                    <a:pt x="315553" y="0"/>
                  </a:moveTo>
                  <a:lnTo>
                    <a:pt x="315553" y="0"/>
                  </a:lnTo>
                  <a:cubicBezTo>
                    <a:pt x="99716" y="50101"/>
                    <a:pt x="3990" y="229076"/>
                    <a:pt x="466" y="399955"/>
                  </a:cubicBezTo>
                  <a:cubicBezTo>
                    <a:pt x="466" y="399955"/>
                    <a:pt x="-582" y="635413"/>
                    <a:pt x="466" y="713804"/>
                  </a:cubicBezTo>
                  <a:cubicBezTo>
                    <a:pt x="561" y="722376"/>
                    <a:pt x="-1058" y="727615"/>
                    <a:pt x="1513" y="732568"/>
                  </a:cubicBezTo>
                  <a:cubicBezTo>
                    <a:pt x="11229" y="726662"/>
                    <a:pt x="23230" y="727805"/>
                    <a:pt x="35041" y="727805"/>
                  </a:cubicBezTo>
                  <a:cubicBezTo>
                    <a:pt x="92763" y="727805"/>
                    <a:pt x="145627" y="738664"/>
                    <a:pt x="177059" y="739902"/>
                  </a:cubicBezTo>
                  <a:lnTo>
                    <a:pt x="177059" y="739902"/>
                  </a:lnTo>
                  <a:cubicBezTo>
                    <a:pt x="198967" y="741712"/>
                    <a:pt x="295550" y="746189"/>
                    <a:pt x="297646" y="715232"/>
                  </a:cubicBezTo>
                  <a:lnTo>
                    <a:pt x="297646" y="715232"/>
                  </a:lnTo>
                  <a:lnTo>
                    <a:pt x="297646" y="402812"/>
                  </a:lnTo>
                  <a:lnTo>
                    <a:pt x="149056" y="402812"/>
                  </a:lnTo>
                  <a:cubicBezTo>
                    <a:pt x="141912" y="305657"/>
                    <a:pt x="195252" y="35338"/>
                    <a:pt x="315553" y="0"/>
                  </a:cubicBezTo>
                  <a:close/>
                </a:path>
              </a:pathLst>
            </a:custGeom>
            <a:noFill/>
            <a:ln w="4763" cap="flat">
              <a:solidFill>
                <a:srgbClr val="27293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36">
              <a:extLst>
                <a:ext uri="{FF2B5EF4-FFF2-40B4-BE49-F238E27FC236}">
                  <a16:creationId xmlns:a16="http://schemas.microsoft.com/office/drawing/2014/main" id="{85693D8A-106A-4615-184F-71F8C7610BBC}"/>
                </a:ext>
              </a:extLst>
            </p:cNvPr>
            <p:cNvSpPr/>
            <p:nvPr/>
          </p:nvSpPr>
          <p:spPr>
            <a:xfrm>
              <a:off x="15173092" y="2460777"/>
              <a:ext cx="315362" cy="884709"/>
            </a:xfrm>
            <a:custGeom>
              <a:avLst/>
              <a:gdLst>
                <a:gd name="connsiteX0" fmla="*/ 315362 w 315362"/>
                <a:gd name="connsiteY0" fmla="*/ 0 h 884709"/>
                <a:gd name="connsiteX1" fmla="*/ 315362 w 315362"/>
                <a:gd name="connsiteY1" fmla="*/ 0 h 884709"/>
                <a:gd name="connsiteX2" fmla="*/ 466 w 315362"/>
                <a:gd name="connsiteY2" fmla="*/ 477869 h 884709"/>
                <a:gd name="connsiteX3" fmla="*/ 466 w 315362"/>
                <a:gd name="connsiteY3" fmla="*/ 852107 h 884709"/>
                <a:gd name="connsiteX4" fmla="*/ 1513 w 315362"/>
                <a:gd name="connsiteY4" fmla="*/ 874395 h 884709"/>
                <a:gd name="connsiteX5" fmla="*/ 35041 w 315362"/>
                <a:gd name="connsiteY5" fmla="*/ 868775 h 884709"/>
                <a:gd name="connsiteX6" fmla="*/ 177059 w 315362"/>
                <a:gd name="connsiteY6" fmla="*/ 883158 h 884709"/>
                <a:gd name="connsiteX7" fmla="*/ 177059 w 315362"/>
                <a:gd name="connsiteY7" fmla="*/ 883158 h 884709"/>
                <a:gd name="connsiteX8" fmla="*/ 297646 w 315362"/>
                <a:gd name="connsiteY8" fmla="*/ 853726 h 884709"/>
                <a:gd name="connsiteX9" fmla="*/ 297646 w 315362"/>
                <a:gd name="connsiteY9" fmla="*/ 481298 h 884709"/>
                <a:gd name="connsiteX10" fmla="*/ 149056 w 315362"/>
                <a:gd name="connsiteY10" fmla="*/ 481298 h 884709"/>
                <a:gd name="connsiteX11" fmla="*/ 315362 w 315362"/>
                <a:gd name="connsiteY11" fmla="*/ 0 h 88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362" h="884709">
                  <a:moveTo>
                    <a:pt x="315362" y="0"/>
                  </a:moveTo>
                  <a:lnTo>
                    <a:pt x="315362" y="0"/>
                  </a:lnTo>
                  <a:cubicBezTo>
                    <a:pt x="99526" y="59722"/>
                    <a:pt x="3990" y="274130"/>
                    <a:pt x="466" y="477869"/>
                  </a:cubicBezTo>
                  <a:cubicBezTo>
                    <a:pt x="466" y="477869"/>
                    <a:pt x="-582" y="758571"/>
                    <a:pt x="466" y="852107"/>
                  </a:cubicBezTo>
                  <a:cubicBezTo>
                    <a:pt x="561" y="862298"/>
                    <a:pt x="-1058" y="868585"/>
                    <a:pt x="1513" y="874395"/>
                  </a:cubicBezTo>
                  <a:cubicBezTo>
                    <a:pt x="11229" y="867347"/>
                    <a:pt x="23230" y="868775"/>
                    <a:pt x="35041" y="868775"/>
                  </a:cubicBezTo>
                  <a:cubicBezTo>
                    <a:pt x="92763" y="868775"/>
                    <a:pt x="145627" y="881729"/>
                    <a:pt x="177059" y="883158"/>
                  </a:cubicBezTo>
                  <a:lnTo>
                    <a:pt x="177059" y="883158"/>
                  </a:lnTo>
                  <a:cubicBezTo>
                    <a:pt x="198967" y="885254"/>
                    <a:pt x="295550" y="890683"/>
                    <a:pt x="297646" y="853726"/>
                  </a:cubicBezTo>
                  <a:lnTo>
                    <a:pt x="297646" y="481298"/>
                  </a:lnTo>
                  <a:lnTo>
                    <a:pt x="149056" y="481298"/>
                  </a:lnTo>
                  <a:cubicBezTo>
                    <a:pt x="114099" y="282226"/>
                    <a:pt x="195061" y="42196"/>
                    <a:pt x="315362" y="0"/>
                  </a:cubicBezTo>
                  <a:close/>
                </a:path>
              </a:pathLst>
            </a:custGeom>
            <a:noFill/>
            <a:ln w="4763" cap="flat">
              <a:solidFill>
                <a:srgbClr val="27293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39CE6FF-BB9B-4DC6-FF48-23B7BA7FDCDA}"/>
              </a:ext>
            </a:extLst>
          </p:cNvPr>
          <p:cNvGrpSpPr/>
          <p:nvPr/>
        </p:nvGrpSpPr>
        <p:grpSpPr>
          <a:xfrm>
            <a:off x="7197378" y="-33867"/>
            <a:ext cx="4994622" cy="6224337"/>
            <a:chOff x="7197378" y="0"/>
            <a:chExt cx="4994622" cy="622433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82C500-CD68-0E9F-6C6D-355A35354889}"/>
                </a:ext>
              </a:extLst>
            </p:cNvPr>
            <p:cNvSpPr/>
            <p:nvPr/>
          </p:nvSpPr>
          <p:spPr>
            <a:xfrm>
              <a:off x="7759546" y="0"/>
              <a:ext cx="4432454" cy="62243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215D6F-5654-1423-AA11-4A0CD36A2830}"/>
                </a:ext>
              </a:extLst>
            </p:cNvPr>
            <p:cNvSpPr/>
            <p:nvPr/>
          </p:nvSpPr>
          <p:spPr>
            <a:xfrm>
              <a:off x="7197378" y="0"/>
              <a:ext cx="579770" cy="6224337"/>
            </a:xfrm>
            <a:prstGeom prst="rect">
              <a:avLst/>
            </a:prstGeom>
            <a:solidFill>
              <a:srgbClr val="F3F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B14B208-1CE8-0724-40B8-8C7BD22E1491}"/>
                </a:ext>
              </a:extLst>
            </p:cNvPr>
            <p:cNvSpPr txBox="1"/>
            <p:nvPr/>
          </p:nvSpPr>
          <p:spPr>
            <a:xfrm>
              <a:off x="7412779" y="114711"/>
              <a:ext cx="46588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>
                  <a:solidFill>
                    <a:srgbClr val="000000"/>
                  </a:solidFill>
                  <a:latin typeface="Arial Black" panose="020B0A04020102020204" pitchFamily="34" charset="0"/>
                </a:rPr>
                <a:t>PARTNER EXPECTATIONS</a:t>
              </a:r>
              <a:endParaRPr kumimoji="0" lang="en-US" sz="1600" b="0" i="0" u="none" strike="noStrike" kern="120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9C7DD2BC-6044-38DD-25F4-2ED174065574}"/>
              </a:ext>
            </a:extLst>
          </p:cNvPr>
          <p:cNvSpPr/>
          <p:nvPr/>
        </p:nvSpPr>
        <p:spPr>
          <a:xfrm>
            <a:off x="7591141" y="4276850"/>
            <a:ext cx="4452720" cy="164654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rgbClr val="0033A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This ensures the public receives</a:t>
            </a:r>
          </a:p>
          <a:p>
            <a:pPr algn="ctr"/>
            <a:r>
              <a:rPr lang="en-GB" sz="1600">
                <a:solidFill>
                  <a:srgbClr val="0033A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the right response by the right professional and helps to avoid inappropriate criminalisation, particularly of those in mental </a:t>
            </a:r>
          </a:p>
          <a:p>
            <a:pPr algn="ctr"/>
            <a:r>
              <a:rPr lang="en-GB" sz="1600">
                <a:solidFill>
                  <a:srgbClr val="0033A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health crisis</a:t>
            </a:r>
            <a:endParaRPr lang="en-GB" sz="1600">
              <a:solidFill>
                <a:srgbClr val="0033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3D5002D-EC38-549A-DF29-8AE974CDD9D4}"/>
              </a:ext>
            </a:extLst>
          </p:cNvPr>
          <p:cNvSpPr/>
          <p:nvPr/>
        </p:nvSpPr>
        <p:spPr>
          <a:xfrm>
            <a:off x="7197662" y="1801348"/>
            <a:ext cx="588452" cy="515780"/>
          </a:xfrm>
          <a:prstGeom prst="rect">
            <a:avLst/>
          </a:prstGeom>
          <a:solidFill>
            <a:schemeClr val="bg1"/>
          </a:solidFill>
          <a:ln w="19050">
            <a:solidFill>
              <a:srgbClr val="9FB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1D3FC71-2A86-B2F3-19C9-3C1400E798A0}"/>
              </a:ext>
            </a:extLst>
          </p:cNvPr>
          <p:cNvGrpSpPr/>
          <p:nvPr/>
        </p:nvGrpSpPr>
        <p:grpSpPr>
          <a:xfrm>
            <a:off x="7188697" y="3988850"/>
            <a:ext cx="576000" cy="576000"/>
            <a:chOff x="7188697" y="3884358"/>
            <a:chExt cx="576000" cy="576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37080C9-9682-C731-9197-99C8D809A5C1}"/>
                </a:ext>
              </a:extLst>
            </p:cNvPr>
            <p:cNvSpPr/>
            <p:nvPr/>
          </p:nvSpPr>
          <p:spPr>
            <a:xfrm>
              <a:off x="7188697" y="388435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B8BEC243-8431-3E40-4A43-5337CEC34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7941" y="3963037"/>
              <a:ext cx="418644" cy="418642"/>
            </a:xfrm>
            <a:prstGeom prst="rect">
              <a:avLst/>
            </a:prstGeom>
          </p:spPr>
        </p:pic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C726FB05-7174-52A8-55CE-05FA5A28775E}"/>
              </a:ext>
            </a:extLst>
          </p:cNvPr>
          <p:cNvSpPr txBox="1"/>
          <p:nvPr/>
        </p:nvSpPr>
        <p:spPr>
          <a:xfrm>
            <a:off x="638457" y="2068230"/>
            <a:ext cx="5938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general rule, the </a:t>
            </a: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MPS will not respond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requests for medical support as this is not a matter for police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93296145-1C3C-7B74-C1D3-347BA4BF1E1A}"/>
              </a:ext>
            </a:extLst>
          </p:cNvPr>
          <p:cNvSpPr/>
          <p:nvPr/>
        </p:nvSpPr>
        <p:spPr>
          <a:xfrm rot="5400000">
            <a:off x="233621" y="2135659"/>
            <a:ext cx="344561" cy="239723"/>
          </a:xfrm>
          <a:prstGeom prst="triangle">
            <a:avLst/>
          </a:prstGeom>
          <a:solidFill>
            <a:srgbClr val="9F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ADCE226-DD85-810D-D74A-F0A36F7E7A7D}"/>
              </a:ext>
            </a:extLst>
          </p:cNvPr>
          <p:cNvGrpSpPr/>
          <p:nvPr/>
        </p:nvGrpSpPr>
        <p:grpSpPr>
          <a:xfrm>
            <a:off x="164160" y="2538044"/>
            <a:ext cx="6867937" cy="3785652"/>
            <a:chOff x="181267" y="2527074"/>
            <a:chExt cx="6867937" cy="378565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9F2ABBA-F671-6E34-CE58-2A4E9E08EABD}"/>
                </a:ext>
              </a:extLst>
            </p:cNvPr>
            <p:cNvSpPr txBox="1"/>
            <p:nvPr/>
          </p:nvSpPr>
          <p:spPr>
            <a:xfrm>
              <a:off x="181267" y="2527074"/>
              <a:ext cx="6867937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endPara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lang="en-GB" sz="16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Exceptionally, </a:t>
              </a:r>
              <a:r>
                <a:rPr lang="en-GB" sz="16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the MPS may respond to members of the public seeking medical support…</a:t>
              </a:r>
            </a:p>
            <a:p>
              <a:pPr lvl="1">
                <a:defRPr/>
              </a:pPr>
              <a:endParaRPr lang="en-GB" sz="1600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>
                <a:defRPr/>
              </a:pPr>
              <a:r>
                <a:rPr lang="en-GB" sz="1600" dirty="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Where there is an immediate risk to life/serious harm and no ambulance or other healthcare professional is available. This situation should only arise very rarely e.g. during an ambulance strike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>
                <a:defRPr/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The person concerned poses a risk to the safety of others and a police response is necessary in order to prevent crime and protect the lives of others</a:t>
              </a:r>
            </a:p>
            <a:p>
              <a:pPr lvl="1">
                <a:defRPr/>
              </a:pP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>
                <a:defRPr/>
              </a:pP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MPS officers encounter a member of the public who requests / needs medical support in the course of normal policing </a:t>
              </a:r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duties e.g. whilst on patrol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E823BB24-60D1-F208-EB64-F79F1908022C}"/>
                </a:ext>
              </a:extLst>
            </p:cNvPr>
            <p:cNvSpPr/>
            <p:nvPr/>
          </p:nvSpPr>
          <p:spPr>
            <a:xfrm rot="5400000">
              <a:off x="289687" y="3548067"/>
              <a:ext cx="344561" cy="239723"/>
            </a:xfrm>
            <a:prstGeom prst="triangle">
              <a:avLst/>
            </a:prstGeom>
            <a:solidFill>
              <a:srgbClr val="9FB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108839E5-86FD-23F9-0EAA-BD140D5C1A46}"/>
                </a:ext>
              </a:extLst>
            </p:cNvPr>
            <p:cNvSpPr/>
            <p:nvPr/>
          </p:nvSpPr>
          <p:spPr>
            <a:xfrm rot="5400000">
              <a:off x="280721" y="4527620"/>
              <a:ext cx="344561" cy="239723"/>
            </a:xfrm>
            <a:prstGeom prst="triangle">
              <a:avLst/>
            </a:prstGeom>
            <a:solidFill>
              <a:srgbClr val="9FB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77E9CF4F-DFF7-D1F0-61AA-5A14B723BDD2}"/>
                </a:ext>
              </a:extLst>
            </p:cNvPr>
            <p:cNvSpPr/>
            <p:nvPr/>
          </p:nvSpPr>
          <p:spPr>
            <a:xfrm rot="5400000">
              <a:off x="294280" y="5515683"/>
              <a:ext cx="344561" cy="239723"/>
            </a:xfrm>
            <a:prstGeom prst="triangle">
              <a:avLst/>
            </a:prstGeom>
            <a:solidFill>
              <a:srgbClr val="9FB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6" name="Picture 85" descr="A white and pink ambulance with a blue roof&#10;&#10;Description automatically generated">
            <a:extLst>
              <a:ext uri="{FF2B5EF4-FFF2-40B4-BE49-F238E27FC236}">
                <a16:creationId xmlns:a16="http://schemas.microsoft.com/office/drawing/2014/main" id="{481CA4D5-71A0-D038-CE20-31C776B89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427" y="1822233"/>
            <a:ext cx="468000" cy="4680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D987DA7B-9118-8676-F547-1F3C88F08F6D}"/>
              </a:ext>
            </a:extLst>
          </p:cNvPr>
          <p:cNvSpPr txBox="1"/>
          <p:nvPr/>
        </p:nvSpPr>
        <p:spPr>
          <a:xfrm>
            <a:off x="7860857" y="1721795"/>
            <a:ext cx="40734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As a general rule, partners are expected to respond to requests for medical support without the assistance of police</a:t>
            </a:r>
          </a:p>
        </p:txBody>
      </p:sp>
      <p:pic>
        <p:nvPicPr>
          <p:cNvPr id="3" name="Picture 2" descr="A cartoon of a document and a lock&#10;&#10;Description automatically generated">
            <a:extLst>
              <a:ext uri="{FF2B5EF4-FFF2-40B4-BE49-F238E27FC236}">
                <a16:creationId xmlns:a16="http://schemas.microsoft.com/office/drawing/2014/main" id="{3B165BC2-551F-E0C4-021C-6113EB0CEA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00" y="847258"/>
            <a:ext cx="815788" cy="8157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193E7D-FE14-F458-AD98-B22D7AB09FDD}"/>
              </a:ext>
            </a:extLst>
          </p:cNvPr>
          <p:cNvSpPr/>
          <p:nvPr/>
        </p:nvSpPr>
        <p:spPr>
          <a:xfrm>
            <a:off x="7199486" y="808665"/>
            <a:ext cx="588452" cy="515780"/>
          </a:xfrm>
          <a:prstGeom prst="rect">
            <a:avLst/>
          </a:prstGeom>
          <a:solidFill>
            <a:schemeClr val="bg1"/>
          </a:solidFill>
          <a:ln w="19050">
            <a:solidFill>
              <a:srgbClr val="9FB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02D3F6-B28D-6249-6447-11E48BC984D2}"/>
              </a:ext>
            </a:extLst>
          </p:cNvPr>
          <p:cNvSpPr txBox="1"/>
          <p:nvPr/>
        </p:nvSpPr>
        <p:spPr>
          <a:xfrm>
            <a:off x="7862681" y="729112"/>
            <a:ext cx="40734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Other agencies will generally be better placed to respond to requests for medical support, such as health or social care</a:t>
            </a:r>
          </a:p>
        </p:txBody>
      </p:sp>
      <p:pic>
        <p:nvPicPr>
          <p:cNvPr id="12" name="Picture 11" descr="A hand holding a heart with a plus and a cross&#10;&#10;Description automatically generated">
            <a:extLst>
              <a:ext uri="{FF2B5EF4-FFF2-40B4-BE49-F238E27FC236}">
                <a16:creationId xmlns:a16="http://schemas.microsoft.com/office/drawing/2014/main" id="{75F3567B-E12E-3297-0644-75CA7F97870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56" y="860282"/>
            <a:ext cx="397899" cy="3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4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72" grpId="0" animBg="1"/>
      <p:bldP spid="74" grpId="0" animBg="1"/>
      <p:bldP spid="80" grpId="0"/>
      <p:bldP spid="81" grpId="0" animBg="1"/>
      <p:bldP spid="91" grpId="0"/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F68A59E7-EAA7-33F0-5ED3-5609FEB7101C}"/>
              </a:ext>
            </a:extLst>
          </p:cNvPr>
          <p:cNvSpPr txBox="1"/>
          <p:nvPr/>
        </p:nvSpPr>
        <p:spPr>
          <a:xfrm>
            <a:off x="718096" y="2652489"/>
            <a:ext cx="5964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general rule, the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MPS will not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 concern for welfare request as it is not a matter for the police. A concern for welfare call by definition does not engage one of the core policing functions as it is essentially a request to check if someone is ok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F4B256-7ACF-55C5-AEBC-F5314DFFBD25}"/>
              </a:ext>
            </a:extLst>
          </p:cNvPr>
          <p:cNvSpPr txBox="1"/>
          <p:nvPr/>
        </p:nvSpPr>
        <p:spPr>
          <a:xfrm>
            <a:off x="137201" y="122472"/>
            <a:ext cx="11665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000000"/>
                </a:solidFill>
                <a:latin typeface="Arial Black" panose="020B0A04020102020204" pitchFamily="34" charset="0"/>
              </a:rPr>
              <a:t>PILLAR 2: CONCERN FOR WELFARE</a:t>
            </a:r>
            <a:endParaRPr kumimoji="0" lang="en-US" sz="1600" b="0" i="0" u="none" strike="noStrike" kern="1200" cap="none" spc="-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6B0108-FEB4-5E3A-7CAF-8DF1FCCAD20D}"/>
              </a:ext>
            </a:extLst>
          </p:cNvPr>
          <p:cNvGrpSpPr/>
          <p:nvPr/>
        </p:nvGrpSpPr>
        <p:grpSpPr>
          <a:xfrm>
            <a:off x="7197378" y="-33867"/>
            <a:ext cx="4994622" cy="6224337"/>
            <a:chOff x="7197378" y="0"/>
            <a:chExt cx="4994622" cy="622433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82C500-CD68-0E9F-6C6D-355A35354889}"/>
                </a:ext>
              </a:extLst>
            </p:cNvPr>
            <p:cNvSpPr/>
            <p:nvPr/>
          </p:nvSpPr>
          <p:spPr>
            <a:xfrm>
              <a:off x="7759546" y="0"/>
              <a:ext cx="4432454" cy="62243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215D6F-5654-1423-AA11-4A0CD36A2830}"/>
                </a:ext>
              </a:extLst>
            </p:cNvPr>
            <p:cNvSpPr/>
            <p:nvPr/>
          </p:nvSpPr>
          <p:spPr>
            <a:xfrm>
              <a:off x="7197378" y="0"/>
              <a:ext cx="579770" cy="6224337"/>
            </a:xfrm>
            <a:prstGeom prst="rect">
              <a:avLst/>
            </a:prstGeom>
            <a:solidFill>
              <a:srgbClr val="D7E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7ADD438-28AC-6D2E-800D-88B66A1AB748}"/>
              </a:ext>
            </a:extLst>
          </p:cNvPr>
          <p:cNvGrpSpPr/>
          <p:nvPr/>
        </p:nvGrpSpPr>
        <p:grpSpPr>
          <a:xfrm>
            <a:off x="7575951" y="4276849"/>
            <a:ext cx="4452720" cy="1646549"/>
            <a:chOff x="7268348" y="4030528"/>
            <a:chExt cx="3526963" cy="133661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CC45540-02F8-2418-1CAA-24AB2F2EC57E}"/>
                </a:ext>
              </a:extLst>
            </p:cNvPr>
            <p:cNvSpPr/>
            <p:nvPr/>
          </p:nvSpPr>
          <p:spPr>
            <a:xfrm>
              <a:off x="7268348" y="4030528"/>
              <a:ext cx="3526963" cy="133661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E5DB87-3186-2473-2243-7A7E695E5BF7}"/>
                </a:ext>
              </a:extLst>
            </p:cNvPr>
            <p:cNvSpPr txBox="1"/>
            <p:nvPr/>
          </p:nvSpPr>
          <p:spPr>
            <a:xfrm>
              <a:off x="7346588" y="4179281"/>
              <a:ext cx="3401697" cy="1074323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600">
                  <a:solidFill>
                    <a:schemeClr val="tx2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This ensures the public are seen by the service they are engaged with; continuity is maintained </a:t>
              </a:r>
              <a:r>
                <a:rPr lang="en-GB" sz="1600" b="1">
                  <a:solidFill>
                    <a:schemeClr val="tx2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and</a:t>
              </a:r>
              <a:r>
                <a:rPr lang="en-GB" sz="1600">
                  <a:solidFill>
                    <a:schemeClr val="tx2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the person conducting the check is able to meet their care needs</a:t>
              </a:r>
              <a:endParaRPr lang="en-GB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5855D18-098C-C82A-8964-5BBD343CB297}"/>
              </a:ext>
            </a:extLst>
          </p:cNvPr>
          <p:cNvSpPr txBox="1"/>
          <p:nvPr/>
        </p:nvSpPr>
        <p:spPr>
          <a:xfrm>
            <a:off x="7888494" y="3004162"/>
            <a:ext cx="4073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Police do not have power of entry for a concern for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welfare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CC76BA-EDC9-55AD-F6A2-E906E1391386}"/>
              </a:ext>
            </a:extLst>
          </p:cNvPr>
          <p:cNvSpPr txBox="1"/>
          <p:nvPr/>
        </p:nvSpPr>
        <p:spPr>
          <a:xfrm>
            <a:off x="7888494" y="1782272"/>
            <a:ext cx="41331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It is recommended that partners alter their operating practices to ensure their staff are available to carry out their own checks / assess risk adequately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127DEFD-7CC4-7D91-8D1F-B91D56155060}"/>
              </a:ext>
            </a:extLst>
          </p:cNvPr>
          <p:cNvSpPr/>
          <p:nvPr/>
        </p:nvSpPr>
        <p:spPr>
          <a:xfrm>
            <a:off x="7197489" y="1840307"/>
            <a:ext cx="588452" cy="515780"/>
          </a:xfrm>
          <a:prstGeom prst="rect">
            <a:avLst/>
          </a:prstGeom>
          <a:solidFill>
            <a:schemeClr val="bg1"/>
          </a:solidFill>
          <a:ln w="19050">
            <a:solidFill>
              <a:srgbClr val="288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41E4E4-1023-87DD-6814-3F3017A6F9BB}"/>
              </a:ext>
            </a:extLst>
          </p:cNvPr>
          <p:cNvSpPr/>
          <p:nvPr/>
        </p:nvSpPr>
        <p:spPr>
          <a:xfrm>
            <a:off x="7199498" y="3033500"/>
            <a:ext cx="586831" cy="515780"/>
          </a:xfrm>
          <a:prstGeom prst="rect">
            <a:avLst/>
          </a:prstGeom>
          <a:solidFill>
            <a:schemeClr val="bg1"/>
          </a:solidFill>
          <a:ln w="19050">
            <a:solidFill>
              <a:srgbClr val="288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5959427-8A5F-1F6C-F2DB-F1F7BA1FC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230" y="1885153"/>
            <a:ext cx="389022" cy="389022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43A49992-DAAE-5CEB-4D6C-D4E02E66982D}"/>
              </a:ext>
            </a:extLst>
          </p:cNvPr>
          <p:cNvGrpSpPr/>
          <p:nvPr/>
        </p:nvGrpSpPr>
        <p:grpSpPr>
          <a:xfrm>
            <a:off x="7188697" y="3988850"/>
            <a:ext cx="576000" cy="576000"/>
            <a:chOff x="7188697" y="3884358"/>
            <a:chExt cx="576000" cy="576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FA2B6EB-9BD5-9236-A62C-86560B27B588}"/>
                </a:ext>
              </a:extLst>
            </p:cNvPr>
            <p:cNvSpPr/>
            <p:nvPr/>
          </p:nvSpPr>
          <p:spPr>
            <a:xfrm>
              <a:off x="7188697" y="388435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29BB8C5-D4DA-7684-4C72-CE3815B59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7941" y="3963037"/>
              <a:ext cx="418644" cy="41864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90C0DA9-A26A-76F2-55DD-E5FAB9A8EB76}"/>
              </a:ext>
            </a:extLst>
          </p:cNvPr>
          <p:cNvSpPr txBox="1"/>
          <p:nvPr/>
        </p:nvSpPr>
        <p:spPr>
          <a:xfrm>
            <a:off x="687489" y="4069944"/>
            <a:ext cx="59587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6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Exceptionally</a:t>
            </a:r>
            <a:r>
              <a:rPr lang="en-GB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the MPS may attend if there is an immediate risk to life/serious harm and the MPS are the most appropriate agency to respond e.g. specialist negotiator capability is required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06D821-07ED-EB3B-B4B5-340A548AFEEB}"/>
              </a:ext>
            </a:extLst>
          </p:cNvPr>
          <p:cNvSpPr txBox="1"/>
          <p:nvPr/>
        </p:nvSpPr>
        <p:spPr>
          <a:xfrm>
            <a:off x="704129" y="5241177"/>
            <a:ext cx="59780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will continue to attend incidents that relate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core policing functions,</a:t>
            </a:r>
            <a:r>
              <a:rPr kumimoji="0" lang="en-US" sz="16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e.g. where a crime has been committed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774ACC89-5E6D-C924-4D5A-D13DE0AD34EF}"/>
              </a:ext>
            </a:extLst>
          </p:cNvPr>
          <p:cNvSpPr/>
          <p:nvPr/>
        </p:nvSpPr>
        <p:spPr>
          <a:xfrm rot="5400000">
            <a:off x="374887" y="2704908"/>
            <a:ext cx="344561" cy="239723"/>
          </a:xfrm>
          <a:prstGeom prst="triangle">
            <a:avLst/>
          </a:prstGeom>
          <a:solidFill>
            <a:srgbClr val="288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F667246-317F-3406-C9C3-9DEB427C91C7}"/>
              </a:ext>
            </a:extLst>
          </p:cNvPr>
          <p:cNvSpPr/>
          <p:nvPr/>
        </p:nvSpPr>
        <p:spPr>
          <a:xfrm rot="5400000">
            <a:off x="374887" y="4107458"/>
            <a:ext cx="344561" cy="239723"/>
          </a:xfrm>
          <a:prstGeom prst="triangle">
            <a:avLst/>
          </a:prstGeom>
          <a:solidFill>
            <a:srgbClr val="288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80CFC8D3-0F5E-7CDD-48D6-0105DAAEA13B}"/>
              </a:ext>
            </a:extLst>
          </p:cNvPr>
          <p:cNvSpPr/>
          <p:nvPr/>
        </p:nvSpPr>
        <p:spPr>
          <a:xfrm rot="5400000">
            <a:off x="374887" y="5307038"/>
            <a:ext cx="344561" cy="239723"/>
          </a:xfrm>
          <a:prstGeom prst="triangle">
            <a:avLst/>
          </a:prstGeom>
          <a:solidFill>
            <a:srgbClr val="288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cartoon of a document and a lock&#10;&#10;Description automatically generated">
            <a:extLst>
              <a:ext uri="{FF2B5EF4-FFF2-40B4-BE49-F238E27FC236}">
                <a16:creationId xmlns:a16="http://schemas.microsoft.com/office/drawing/2014/main" id="{0ABB8EC5-6B23-390A-3F7D-3F30EB65D26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00" y="847258"/>
            <a:ext cx="815788" cy="815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E69021-1B74-7E4F-D146-FA80914906DE}"/>
              </a:ext>
            </a:extLst>
          </p:cNvPr>
          <p:cNvSpPr txBox="1"/>
          <p:nvPr/>
        </p:nvSpPr>
        <p:spPr>
          <a:xfrm>
            <a:off x="1685451" y="1344306"/>
            <a:ext cx="4179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When a request is made for police to visit someone who is believed to be vulnerable or at risk for a wide variety of reasons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F06B1-CEDC-E19B-D01D-F6166CF58E88}"/>
              </a:ext>
            </a:extLst>
          </p:cNvPr>
          <p:cNvSpPr txBox="1"/>
          <p:nvPr/>
        </p:nvSpPr>
        <p:spPr>
          <a:xfrm>
            <a:off x="928354" y="802030"/>
            <a:ext cx="600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A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</a:t>
            </a:r>
            <a:r>
              <a:rPr lang="en-US" sz="1600" b="1">
                <a:solidFill>
                  <a:srgbClr val="0033A1"/>
                </a:solidFill>
                <a:latin typeface="Arial Black" panose="020B0A04020102020204" pitchFamily="34" charset="0"/>
              </a:rPr>
              <a:t>MPS’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A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RCRP policy defines a welfare check as…</a:t>
            </a:r>
          </a:p>
        </p:txBody>
      </p:sp>
      <p:grpSp>
        <p:nvGrpSpPr>
          <p:cNvPr id="25" name="Graphic 77">
            <a:extLst>
              <a:ext uri="{FF2B5EF4-FFF2-40B4-BE49-F238E27FC236}">
                <a16:creationId xmlns:a16="http://schemas.microsoft.com/office/drawing/2014/main" id="{C7D75365-0A3E-0FC1-7F61-FF0EAB07F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5595432" y="1946541"/>
            <a:ext cx="477117" cy="460998"/>
            <a:chOff x="14787710" y="2460777"/>
            <a:chExt cx="735414" cy="916590"/>
          </a:xfrm>
        </p:grpSpPr>
        <p:sp>
          <p:nvSpPr>
            <p:cNvPr id="27" name="Freeform: Shape 33">
              <a:extLst>
                <a:ext uri="{FF2B5EF4-FFF2-40B4-BE49-F238E27FC236}">
                  <a16:creationId xmlns:a16="http://schemas.microsoft.com/office/drawing/2014/main" id="{67FDCE95-5965-DAB5-5EEB-03D0893785EA}"/>
                </a:ext>
              </a:extLst>
            </p:cNvPr>
            <p:cNvSpPr/>
            <p:nvPr/>
          </p:nvSpPr>
          <p:spPr>
            <a:xfrm>
              <a:off x="14817047" y="2629751"/>
              <a:ext cx="320886" cy="747616"/>
            </a:xfrm>
            <a:custGeom>
              <a:avLst/>
              <a:gdLst>
                <a:gd name="connsiteX0" fmla="*/ 320887 w 320886"/>
                <a:gd name="connsiteY0" fmla="*/ 0 h 747616"/>
                <a:gd name="connsiteX1" fmla="*/ 320887 w 320886"/>
                <a:gd name="connsiteY1" fmla="*/ 0 h 747616"/>
                <a:gd name="connsiteX2" fmla="*/ 466 w 320886"/>
                <a:gd name="connsiteY2" fmla="*/ 403384 h 747616"/>
                <a:gd name="connsiteX3" fmla="*/ 466 w 320886"/>
                <a:gd name="connsiteY3" fmla="*/ 719995 h 747616"/>
                <a:gd name="connsiteX4" fmla="*/ 1513 w 320886"/>
                <a:gd name="connsiteY4" fmla="*/ 738854 h 747616"/>
                <a:gd name="connsiteX5" fmla="*/ 35613 w 320886"/>
                <a:gd name="connsiteY5" fmla="*/ 734092 h 747616"/>
                <a:gd name="connsiteX6" fmla="*/ 180107 w 320886"/>
                <a:gd name="connsiteY6" fmla="*/ 746284 h 747616"/>
                <a:gd name="connsiteX7" fmla="*/ 302694 w 320886"/>
                <a:gd name="connsiteY7" fmla="*/ 721424 h 747616"/>
                <a:gd name="connsiteX8" fmla="*/ 302694 w 320886"/>
                <a:gd name="connsiteY8" fmla="*/ 406432 h 747616"/>
                <a:gd name="connsiteX9" fmla="*/ 151532 w 320886"/>
                <a:gd name="connsiteY9" fmla="*/ 406432 h 747616"/>
                <a:gd name="connsiteX10" fmla="*/ 320887 w 320886"/>
                <a:gd name="connsiteY10" fmla="*/ 0 h 74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886" h="747616">
                  <a:moveTo>
                    <a:pt x="320887" y="0"/>
                  </a:moveTo>
                  <a:lnTo>
                    <a:pt x="320887" y="0"/>
                  </a:lnTo>
                  <a:cubicBezTo>
                    <a:pt x="101431" y="50578"/>
                    <a:pt x="4085" y="231077"/>
                    <a:pt x="466" y="403384"/>
                  </a:cubicBezTo>
                  <a:cubicBezTo>
                    <a:pt x="466" y="403384"/>
                    <a:pt x="-582" y="640842"/>
                    <a:pt x="466" y="719995"/>
                  </a:cubicBezTo>
                  <a:cubicBezTo>
                    <a:pt x="561" y="728663"/>
                    <a:pt x="-1058" y="733901"/>
                    <a:pt x="1513" y="738854"/>
                  </a:cubicBezTo>
                  <a:cubicBezTo>
                    <a:pt x="11419" y="732854"/>
                    <a:pt x="23611" y="734092"/>
                    <a:pt x="35613" y="734092"/>
                  </a:cubicBezTo>
                  <a:cubicBezTo>
                    <a:pt x="94287" y="734092"/>
                    <a:pt x="148103" y="745046"/>
                    <a:pt x="180107" y="746284"/>
                  </a:cubicBezTo>
                  <a:cubicBezTo>
                    <a:pt x="202396" y="748094"/>
                    <a:pt x="300598" y="752666"/>
                    <a:pt x="302694" y="721424"/>
                  </a:cubicBezTo>
                  <a:lnTo>
                    <a:pt x="302694" y="406432"/>
                  </a:lnTo>
                  <a:lnTo>
                    <a:pt x="151532" y="406432"/>
                  </a:lnTo>
                  <a:cubicBezTo>
                    <a:pt x="144293" y="308324"/>
                    <a:pt x="198586" y="35719"/>
                    <a:pt x="320887" y="0"/>
                  </a:cubicBezTo>
                </a:path>
              </a:pathLst>
            </a:custGeom>
            <a:solidFill>
              <a:srgbClr val="0070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34">
              <a:extLst>
                <a:ext uri="{FF2B5EF4-FFF2-40B4-BE49-F238E27FC236}">
                  <a16:creationId xmlns:a16="http://schemas.microsoft.com/office/drawing/2014/main" id="{F789DE69-1113-B7CB-E774-32E9F73D9727}"/>
                </a:ext>
              </a:extLst>
            </p:cNvPr>
            <p:cNvSpPr/>
            <p:nvPr/>
          </p:nvSpPr>
          <p:spPr>
            <a:xfrm>
              <a:off x="15202429" y="2486114"/>
              <a:ext cx="320696" cy="891104"/>
            </a:xfrm>
            <a:custGeom>
              <a:avLst/>
              <a:gdLst>
                <a:gd name="connsiteX0" fmla="*/ 320696 w 320696"/>
                <a:gd name="connsiteY0" fmla="*/ 0 h 891104"/>
                <a:gd name="connsiteX1" fmla="*/ 320696 w 320696"/>
                <a:gd name="connsiteY1" fmla="*/ 0 h 891104"/>
                <a:gd name="connsiteX2" fmla="*/ 466 w 320696"/>
                <a:gd name="connsiteY2" fmla="*/ 481298 h 891104"/>
                <a:gd name="connsiteX3" fmla="*/ 466 w 320696"/>
                <a:gd name="connsiteY3" fmla="*/ 858298 h 891104"/>
                <a:gd name="connsiteX4" fmla="*/ 1513 w 320696"/>
                <a:gd name="connsiteY4" fmla="*/ 880777 h 891104"/>
                <a:gd name="connsiteX5" fmla="*/ 35613 w 320696"/>
                <a:gd name="connsiteY5" fmla="*/ 875062 h 891104"/>
                <a:gd name="connsiteX6" fmla="*/ 180107 w 320696"/>
                <a:gd name="connsiteY6" fmla="*/ 889540 h 891104"/>
                <a:gd name="connsiteX7" fmla="*/ 180107 w 320696"/>
                <a:gd name="connsiteY7" fmla="*/ 889540 h 891104"/>
                <a:gd name="connsiteX8" fmla="*/ 302694 w 320696"/>
                <a:gd name="connsiteY8" fmla="*/ 859917 h 891104"/>
                <a:gd name="connsiteX9" fmla="*/ 302694 w 320696"/>
                <a:gd name="connsiteY9" fmla="*/ 484918 h 891104"/>
                <a:gd name="connsiteX10" fmla="*/ 151532 w 320696"/>
                <a:gd name="connsiteY10" fmla="*/ 484918 h 891104"/>
                <a:gd name="connsiteX11" fmla="*/ 320696 w 320696"/>
                <a:gd name="connsiteY11" fmla="*/ 0 h 89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0696" h="891104">
                  <a:moveTo>
                    <a:pt x="320696" y="0"/>
                  </a:moveTo>
                  <a:lnTo>
                    <a:pt x="320696" y="0"/>
                  </a:lnTo>
                  <a:cubicBezTo>
                    <a:pt x="101145" y="60198"/>
                    <a:pt x="4085" y="276035"/>
                    <a:pt x="466" y="481298"/>
                  </a:cubicBezTo>
                  <a:cubicBezTo>
                    <a:pt x="466" y="481298"/>
                    <a:pt x="-582" y="764096"/>
                    <a:pt x="466" y="858298"/>
                  </a:cubicBezTo>
                  <a:cubicBezTo>
                    <a:pt x="561" y="868680"/>
                    <a:pt x="-1058" y="874967"/>
                    <a:pt x="1513" y="880777"/>
                  </a:cubicBezTo>
                  <a:cubicBezTo>
                    <a:pt x="11419" y="873633"/>
                    <a:pt x="23611" y="875062"/>
                    <a:pt x="35613" y="875062"/>
                  </a:cubicBezTo>
                  <a:cubicBezTo>
                    <a:pt x="94287" y="875062"/>
                    <a:pt x="148008" y="888111"/>
                    <a:pt x="180107" y="889540"/>
                  </a:cubicBezTo>
                  <a:lnTo>
                    <a:pt x="180107" y="889540"/>
                  </a:lnTo>
                  <a:cubicBezTo>
                    <a:pt x="202396" y="891635"/>
                    <a:pt x="300598" y="897160"/>
                    <a:pt x="302694" y="859917"/>
                  </a:cubicBezTo>
                  <a:lnTo>
                    <a:pt x="302694" y="484918"/>
                  </a:lnTo>
                  <a:lnTo>
                    <a:pt x="151532" y="484918"/>
                  </a:lnTo>
                  <a:cubicBezTo>
                    <a:pt x="116004" y="284321"/>
                    <a:pt x="198395" y="42482"/>
                    <a:pt x="320696" y="0"/>
                  </a:cubicBezTo>
                </a:path>
              </a:pathLst>
            </a:custGeom>
            <a:solidFill>
              <a:srgbClr val="00B0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5">
              <a:extLst>
                <a:ext uri="{FF2B5EF4-FFF2-40B4-BE49-F238E27FC236}">
                  <a16:creationId xmlns:a16="http://schemas.microsoft.com/office/drawing/2014/main" id="{C6EC8BEB-CFFF-A811-2810-9F8B4296EEED}"/>
                </a:ext>
              </a:extLst>
            </p:cNvPr>
            <p:cNvSpPr/>
            <p:nvPr/>
          </p:nvSpPr>
          <p:spPr>
            <a:xfrm>
              <a:off x="14787710" y="2604319"/>
              <a:ext cx="315552" cy="741222"/>
            </a:xfrm>
            <a:custGeom>
              <a:avLst/>
              <a:gdLst>
                <a:gd name="connsiteX0" fmla="*/ 315553 w 315552"/>
                <a:gd name="connsiteY0" fmla="*/ 0 h 741222"/>
                <a:gd name="connsiteX1" fmla="*/ 315553 w 315552"/>
                <a:gd name="connsiteY1" fmla="*/ 0 h 741222"/>
                <a:gd name="connsiteX2" fmla="*/ 466 w 315552"/>
                <a:gd name="connsiteY2" fmla="*/ 399955 h 741222"/>
                <a:gd name="connsiteX3" fmla="*/ 466 w 315552"/>
                <a:gd name="connsiteY3" fmla="*/ 713804 h 741222"/>
                <a:gd name="connsiteX4" fmla="*/ 1513 w 315552"/>
                <a:gd name="connsiteY4" fmla="*/ 732568 h 741222"/>
                <a:gd name="connsiteX5" fmla="*/ 35041 w 315552"/>
                <a:gd name="connsiteY5" fmla="*/ 727805 h 741222"/>
                <a:gd name="connsiteX6" fmla="*/ 177059 w 315552"/>
                <a:gd name="connsiteY6" fmla="*/ 739902 h 741222"/>
                <a:gd name="connsiteX7" fmla="*/ 177059 w 315552"/>
                <a:gd name="connsiteY7" fmla="*/ 739902 h 741222"/>
                <a:gd name="connsiteX8" fmla="*/ 297646 w 315552"/>
                <a:gd name="connsiteY8" fmla="*/ 715232 h 741222"/>
                <a:gd name="connsiteX9" fmla="*/ 297646 w 315552"/>
                <a:gd name="connsiteY9" fmla="*/ 715232 h 741222"/>
                <a:gd name="connsiteX10" fmla="*/ 297646 w 315552"/>
                <a:gd name="connsiteY10" fmla="*/ 402812 h 741222"/>
                <a:gd name="connsiteX11" fmla="*/ 149056 w 315552"/>
                <a:gd name="connsiteY11" fmla="*/ 402812 h 741222"/>
                <a:gd name="connsiteX12" fmla="*/ 315553 w 315552"/>
                <a:gd name="connsiteY12" fmla="*/ 0 h 74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552" h="741222">
                  <a:moveTo>
                    <a:pt x="315553" y="0"/>
                  </a:moveTo>
                  <a:lnTo>
                    <a:pt x="315553" y="0"/>
                  </a:lnTo>
                  <a:cubicBezTo>
                    <a:pt x="99716" y="50101"/>
                    <a:pt x="3990" y="229076"/>
                    <a:pt x="466" y="399955"/>
                  </a:cubicBezTo>
                  <a:cubicBezTo>
                    <a:pt x="466" y="399955"/>
                    <a:pt x="-582" y="635413"/>
                    <a:pt x="466" y="713804"/>
                  </a:cubicBezTo>
                  <a:cubicBezTo>
                    <a:pt x="561" y="722376"/>
                    <a:pt x="-1058" y="727615"/>
                    <a:pt x="1513" y="732568"/>
                  </a:cubicBezTo>
                  <a:cubicBezTo>
                    <a:pt x="11229" y="726662"/>
                    <a:pt x="23230" y="727805"/>
                    <a:pt x="35041" y="727805"/>
                  </a:cubicBezTo>
                  <a:cubicBezTo>
                    <a:pt x="92763" y="727805"/>
                    <a:pt x="145627" y="738664"/>
                    <a:pt x="177059" y="739902"/>
                  </a:cubicBezTo>
                  <a:lnTo>
                    <a:pt x="177059" y="739902"/>
                  </a:lnTo>
                  <a:cubicBezTo>
                    <a:pt x="198967" y="741712"/>
                    <a:pt x="295550" y="746189"/>
                    <a:pt x="297646" y="715232"/>
                  </a:cubicBezTo>
                  <a:lnTo>
                    <a:pt x="297646" y="715232"/>
                  </a:lnTo>
                  <a:lnTo>
                    <a:pt x="297646" y="402812"/>
                  </a:lnTo>
                  <a:lnTo>
                    <a:pt x="149056" y="402812"/>
                  </a:lnTo>
                  <a:cubicBezTo>
                    <a:pt x="141912" y="305657"/>
                    <a:pt x="195252" y="35338"/>
                    <a:pt x="315553" y="0"/>
                  </a:cubicBezTo>
                  <a:close/>
                </a:path>
              </a:pathLst>
            </a:custGeom>
            <a:noFill/>
            <a:ln w="4763" cap="flat">
              <a:solidFill>
                <a:srgbClr val="27293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6">
              <a:extLst>
                <a:ext uri="{FF2B5EF4-FFF2-40B4-BE49-F238E27FC236}">
                  <a16:creationId xmlns:a16="http://schemas.microsoft.com/office/drawing/2014/main" id="{EB1E07F0-1294-BAAD-7EC6-95201F4DA6EB}"/>
                </a:ext>
              </a:extLst>
            </p:cNvPr>
            <p:cNvSpPr/>
            <p:nvPr/>
          </p:nvSpPr>
          <p:spPr>
            <a:xfrm>
              <a:off x="15173092" y="2460777"/>
              <a:ext cx="315362" cy="884709"/>
            </a:xfrm>
            <a:custGeom>
              <a:avLst/>
              <a:gdLst>
                <a:gd name="connsiteX0" fmla="*/ 315362 w 315362"/>
                <a:gd name="connsiteY0" fmla="*/ 0 h 884709"/>
                <a:gd name="connsiteX1" fmla="*/ 315362 w 315362"/>
                <a:gd name="connsiteY1" fmla="*/ 0 h 884709"/>
                <a:gd name="connsiteX2" fmla="*/ 466 w 315362"/>
                <a:gd name="connsiteY2" fmla="*/ 477869 h 884709"/>
                <a:gd name="connsiteX3" fmla="*/ 466 w 315362"/>
                <a:gd name="connsiteY3" fmla="*/ 852107 h 884709"/>
                <a:gd name="connsiteX4" fmla="*/ 1513 w 315362"/>
                <a:gd name="connsiteY4" fmla="*/ 874395 h 884709"/>
                <a:gd name="connsiteX5" fmla="*/ 35041 w 315362"/>
                <a:gd name="connsiteY5" fmla="*/ 868775 h 884709"/>
                <a:gd name="connsiteX6" fmla="*/ 177059 w 315362"/>
                <a:gd name="connsiteY6" fmla="*/ 883158 h 884709"/>
                <a:gd name="connsiteX7" fmla="*/ 177059 w 315362"/>
                <a:gd name="connsiteY7" fmla="*/ 883158 h 884709"/>
                <a:gd name="connsiteX8" fmla="*/ 297646 w 315362"/>
                <a:gd name="connsiteY8" fmla="*/ 853726 h 884709"/>
                <a:gd name="connsiteX9" fmla="*/ 297646 w 315362"/>
                <a:gd name="connsiteY9" fmla="*/ 481298 h 884709"/>
                <a:gd name="connsiteX10" fmla="*/ 149056 w 315362"/>
                <a:gd name="connsiteY10" fmla="*/ 481298 h 884709"/>
                <a:gd name="connsiteX11" fmla="*/ 315362 w 315362"/>
                <a:gd name="connsiteY11" fmla="*/ 0 h 88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362" h="884709">
                  <a:moveTo>
                    <a:pt x="315362" y="0"/>
                  </a:moveTo>
                  <a:lnTo>
                    <a:pt x="315362" y="0"/>
                  </a:lnTo>
                  <a:cubicBezTo>
                    <a:pt x="99526" y="59722"/>
                    <a:pt x="3990" y="274130"/>
                    <a:pt x="466" y="477869"/>
                  </a:cubicBezTo>
                  <a:cubicBezTo>
                    <a:pt x="466" y="477869"/>
                    <a:pt x="-582" y="758571"/>
                    <a:pt x="466" y="852107"/>
                  </a:cubicBezTo>
                  <a:cubicBezTo>
                    <a:pt x="561" y="862298"/>
                    <a:pt x="-1058" y="868585"/>
                    <a:pt x="1513" y="874395"/>
                  </a:cubicBezTo>
                  <a:cubicBezTo>
                    <a:pt x="11229" y="867347"/>
                    <a:pt x="23230" y="868775"/>
                    <a:pt x="35041" y="868775"/>
                  </a:cubicBezTo>
                  <a:cubicBezTo>
                    <a:pt x="92763" y="868775"/>
                    <a:pt x="145627" y="881729"/>
                    <a:pt x="177059" y="883158"/>
                  </a:cubicBezTo>
                  <a:lnTo>
                    <a:pt x="177059" y="883158"/>
                  </a:lnTo>
                  <a:cubicBezTo>
                    <a:pt x="198967" y="885254"/>
                    <a:pt x="295550" y="890683"/>
                    <a:pt x="297646" y="853726"/>
                  </a:cubicBezTo>
                  <a:lnTo>
                    <a:pt x="297646" y="481298"/>
                  </a:lnTo>
                  <a:lnTo>
                    <a:pt x="149056" y="481298"/>
                  </a:lnTo>
                  <a:cubicBezTo>
                    <a:pt x="114099" y="282226"/>
                    <a:pt x="195061" y="42196"/>
                    <a:pt x="315362" y="0"/>
                  </a:cubicBezTo>
                  <a:close/>
                </a:path>
              </a:pathLst>
            </a:custGeom>
            <a:noFill/>
            <a:ln w="4763" cap="flat">
              <a:solidFill>
                <a:srgbClr val="27293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aphic 77">
            <a:extLst>
              <a:ext uri="{FF2B5EF4-FFF2-40B4-BE49-F238E27FC236}">
                <a16:creationId xmlns:a16="http://schemas.microsoft.com/office/drawing/2014/main" id="{F136606C-72AE-04AB-C840-417B4FA04A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0605" y="1234952"/>
            <a:ext cx="470193" cy="483454"/>
            <a:chOff x="14787710" y="2460777"/>
            <a:chExt cx="735414" cy="916590"/>
          </a:xfrm>
        </p:grpSpPr>
        <p:sp>
          <p:nvSpPr>
            <p:cNvPr id="43" name="Freeform: Shape 33">
              <a:extLst>
                <a:ext uri="{FF2B5EF4-FFF2-40B4-BE49-F238E27FC236}">
                  <a16:creationId xmlns:a16="http://schemas.microsoft.com/office/drawing/2014/main" id="{F59E14F4-C35C-9DAC-AF22-DE98CB101780}"/>
                </a:ext>
              </a:extLst>
            </p:cNvPr>
            <p:cNvSpPr/>
            <p:nvPr/>
          </p:nvSpPr>
          <p:spPr>
            <a:xfrm>
              <a:off x="14817047" y="2629751"/>
              <a:ext cx="320886" cy="747616"/>
            </a:xfrm>
            <a:custGeom>
              <a:avLst/>
              <a:gdLst>
                <a:gd name="connsiteX0" fmla="*/ 320887 w 320886"/>
                <a:gd name="connsiteY0" fmla="*/ 0 h 747616"/>
                <a:gd name="connsiteX1" fmla="*/ 320887 w 320886"/>
                <a:gd name="connsiteY1" fmla="*/ 0 h 747616"/>
                <a:gd name="connsiteX2" fmla="*/ 466 w 320886"/>
                <a:gd name="connsiteY2" fmla="*/ 403384 h 747616"/>
                <a:gd name="connsiteX3" fmla="*/ 466 w 320886"/>
                <a:gd name="connsiteY3" fmla="*/ 719995 h 747616"/>
                <a:gd name="connsiteX4" fmla="*/ 1513 w 320886"/>
                <a:gd name="connsiteY4" fmla="*/ 738854 h 747616"/>
                <a:gd name="connsiteX5" fmla="*/ 35613 w 320886"/>
                <a:gd name="connsiteY5" fmla="*/ 734092 h 747616"/>
                <a:gd name="connsiteX6" fmla="*/ 180107 w 320886"/>
                <a:gd name="connsiteY6" fmla="*/ 746284 h 747616"/>
                <a:gd name="connsiteX7" fmla="*/ 302694 w 320886"/>
                <a:gd name="connsiteY7" fmla="*/ 721424 h 747616"/>
                <a:gd name="connsiteX8" fmla="*/ 302694 w 320886"/>
                <a:gd name="connsiteY8" fmla="*/ 406432 h 747616"/>
                <a:gd name="connsiteX9" fmla="*/ 151532 w 320886"/>
                <a:gd name="connsiteY9" fmla="*/ 406432 h 747616"/>
                <a:gd name="connsiteX10" fmla="*/ 320887 w 320886"/>
                <a:gd name="connsiteY10" fmla="*/ 0 h 74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886" h="747616">
                  <a:moveTo>
                    <a:pt x="320887" y="0"/>
                  </a:moveTo>
                  <a:lnTo>
                    <a:pt x="320887" y="0"/>
                  </a:lnTo>
                  <a:cubicBezTo>
                    <a:pt x="101431" y="50578"/>
                    <a:pt x="4085" y="231077"/>
                    <a:pt x="466" y="403384"/>
                  </a:cubicBezTo>
                  <a:cubicBezTo>
                    <a:pt x="466" y="403384"/>
                    <a:pt x="-582" y="640842"/>
                    <a:pt x="466" y="719995"/>
                  </a:cubicBezTo>
                  <a:cubicBezTo>
                    <a:pt x="561" y="728663"/>
                    <a:pt x="-1058" y="733901"/>
                    <a:pt x="1513" y="738854"/>
                  </a:cubicBezTo>
                  <a:cubicBezTo>
                    <a:pt x="11419" y="732854"/>
                    <a:pt x="23611" y="734092"/>
                    <a:pt x="35613" y="734092"/>
                  </a:cubicBezTo>
                  <a:cubicBezTo>
                    <a:pt x="94287" y="734092"/>
                    <a:pt x="148103" y="745046"/>
                    <a:pt x="180107" y="746284"/>
                  </a:cubicBezTo>
                  <a:cubicBezTo>
                    <a:pt x="202396" y="748094"/>
                    <a:pt x="300598" y="752666"/>
                    <a:pt x="302694" y="721424"/>
                  </a:cubicBezTo>
                  <a:lnTo>
                    <a:pt x="302694" y="406432"/>
                  </a:lnTo>
                  <a:lnTo>
                    <a:pt x="151532" y="406432"/>
                  </a:lnTo>
                  <a:cubicBezTo>
                    <a:pt x="144293" y="308324"/>
                    <a:pt x="198586" y="35719"/>
                    <a:pt x="320887" y="0"/>
                  </a:cubicBezTo>
                </a:path>
              </a:pathLst>
            </a:custGeom>
            <a:solidFill>
              <a:srgbClr val="0070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34">
              <a:extLst>
                <a:ext uri="{FF2B5EF4-FFF2-40B4-BE49-F238E27FC236}">
                  <a16:creationId xmlns:a16="http://schemas.microsoft.com/office/drawing/2014/main" id="{2D694C8F-766F-E657-DFE4-2BD6DAD97BCB}"/>
                </a:ext>
              </a:extLst>
            </p:cNvPr>
            <p:cNvSpPr/>
            <p:nvPr/>
          </p:nvSpPr>
          <p:spPr>
            <a:xfrm>
              <a:off x="15202429" y="2486114"/>
              <a:ext cx="320696" cy="891104"/>
            </a:xfrm>
            <a:custGeom>
              <a:avLst/>
              <a:gdLst>
                <a:gd name="connsiteX0" fmla="*/ 320696 w 320696"/>
                <a:gd name="connsiteY0" fmla="*/ 0 h 891104"/>
                <a:gd name="connsiteX1" fmla="*/ 320696 w 320696"/>
                <a:gd name="connsiteY1" fmla="*/ 0 h 891104"/>
                <a:gd name="connsiteX2" fmla="*/ 466 w 320696"/>
                <a:gd name="connsiteY2" fmla="*/ 481298 h 891104"/>
                <a:gd name="connsiteX3" fmla="*/ 466 w 320696"/>
                <a:gd name="connsiteY3" fmla="*/ 858298 h 891104"/>
                <a:gd name="connsiteX4" fmla="*/ 1513 w 320696"/>
                <a:gd name="connsiteY4" fmla="*/ 880777 h 891104"/>
                <a:gd name="connsiteX5" fmla="*/ 35613 w 320696"/>
                <a:gd name="connsiteY5" fmla="*/ 875062 h 891104"/>
                <a:gd name="connsiteX6" fmla="*/ 180107 w 320696"/>
                <a:gd name="connsiteY6" fmla="*/ 889540 h 891104"/>
                <a:gd name="connsiteX7" fmla="*/ 180107 w 320696"/>
                <a:gd name="connsiteY7" fmla="*/ 889540 h 891104"/>
                <a:gd name="connsiteX8" fmla="*/ 302694 w 320696"/>
                <a:gd name="connsiteY8" fmla="*/ 859917 h 891104"/>
                <a:gd name="connsiteX9" fmla="*/ 302694 w 320696"/>
                <a:gd name="connsiteY9" fmla="*/ 484918 h 891104"/>
                <a:gd name="connsiteX10" fmla="*/ 151532 w 320696"/>
                <a:gd name="connsiteY10" fmla="*/ 484918 h 891104"/>
                <a:gd name="connsiteX11" fmla="*/ 320696 w 320696"/>
                <a:gd name="connsiteY11" fmla="*/ 0 h 89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0696" h="891104">
                  <a:moveTo>
                    <a:pt x="320696" y="0"/>
                  </a:moveTo>
                  <a:lnTo>
                    <a:pt x="320696" y="0"/>
                  </a:lnTo>
                  <a:cubicBezTo>
                    <a:pt x="101145" y="60198"/>
                    <a:pt x="4085" y="276035"/>
                    <a:pt x="466" y="481298"/>
                  </a:cubicBezTo>
                  <a:cubicBezTo>
                    <a:pt x="466" y="481298"/>
                    <a:pt x="-582" y="764096"/>
                    <a:pt x="466" y="858298"/>
                  </a:cubicBezTo>
                  <a:cubicBezTo>
                    <a:pt x="561" y="868680"/>
                    <a:pt x="-1058" y="874967"/>
                    <a:pt x="1513" y="880777"/>
                  </a:cubicBezTo>
                  <a:cubicBezTo>
                    <a:pt x="11419" y="873633"/>
                    <a:pt x="23611" y="875062"/>
                    <a:pt x="35613" y="875062"/>
                  </a:cubicBezTo>
                  <a:cubicBezTo>
                    <a:pt x="94287" y="875062"/>
                    <a:pt x="148008" y="888111"/>
                    <a:pt x="180107" y="889540"/>
                  </a:cubicBezTo>
                  <a:lnTo>
                    <a:pt x="180107" y="889540"/>
                  </a:lnTo>
                  <a:cubicBezTo>
                    <a:pt x="202396" y="891635"/>
                    <a:pt x="300598" y="897160"/>
                    <a:pt x="302694" y="859917"/>
                  </a:cubicBezTo>
                  <a:lnTo>
                    <a:pt x="302694" y="484918"/>
                  </a:lnTo>
                  <a:lnTo>
                    <a:pt x="151532" y="484918"/>
                  </a:lnTo>
                  <a:cubicBezTo>
                    <a:pt x="116004" y="284321"/>
                    <a:pt x="198395" y="42482"/>
                    <a:pt x="320696" y="0"/>
                  </a:cubicBezTo>
                </a:path>
              </a:pathLst>
            </a:custGeom>
            <a:solidFill>
              <a:srgbClr val="00B0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35">
              <a:extLst>
                <a:ext uri="{FF2B5EF4-FFF2-40B4-BE49-F238E27FC236}">
                  <a16:creationId xmlns:a16="http://schemas.microsoft.com/office/drawing/2014/main" id="{DB0701E7-4670-95C5-4E9E-C425C019764E}"/>
                </a:ext>
              </a:extLst>
            </p:cNvPr>
            <p:cNvSpPr/>
            <p:nvPr/>
          </p:nvSpPr>
          <p:spPr>
            <a:xfrm>
              <a:off x="14787710" y="2604319"/>
              <a:ext cx="315552" cy="741222"/>
            </a:xfrm>
            <a:custGeom>
              <a:avLst/>
              <a:gdLst>
                <a:gd name="connsiteX0" fmla="*/ 315553 w 315552"/>
                <a:gd name="connsiteY0" fmla="*/ 0 h 741222"/>
                <a:gd name="connsiteX1" fmla="*/ 315553 w 315552"/>
                <a:gd name="connsiteY1" fmla="*/ 0 h 741222"/>
                <a:gd name="connsiteX2" fmla="*/ 466 w 315552"/>
                <a:gd name="connsiteY2" fmla="*/ 399955 h 741222"/>
                <a:gd name="connsiteX3" fmla="*/ 466 w 315552"/>
                <a:gd name="connsiteY3" fmla="*/ 713804 h 741222"/>
                <a:gd name="connsiteX4" fmla="*/ 1513 w 315552"/>
                <a:gd name="connsiteY4" fmla="*/ 732568 h 741222"/>
                <a:gd name="connsiteX5" fmla="*/ 35041 w 315552"/>
                <a:gd name="connsiteY5" fmla="*/ 727805 h 741222"/>
                <a:gd name="connsiteX6" fmla="*/ 177059 w 315552"/>
                <a:gd name="connsiteY6" fmla="*/ 739902 h 741222"/>
                <a:gd name="connsiteX7" fmla="*/ 177059 w 315552"/>
                <a:gd name="connsiteY7" fmla="*/ 739902 h 741222"/>
                <a:gd name="connsiteX8" fmla="*/ 297646 w 315552"/>
                <a:gd name="connsiteY8" fmla="*/ 715232 h 741222"/>
                <a:gd name="connsiteX9" fmla="*/ 297646 w 315552"/>
                <a:gd name="connsiteY9" fmla="*/ 715232 h 741222"/>
                <a:gd name="connsiteX10" fmla="*/ 297646 w 315552"/>
                <a:gd name="connsiteY10" fmla="*/ 402812 h 741222"/>
                <a:gd name="connsiteX11" fmla="*/ 149056 w 315552"/>
                <a:gd name="connsiteY11" fmla="*/ 402812 h 741222"/>
                <a:gd name="connsiteX12" fmla="*/ 315553 w 315552"/>
                <a:gd name="connsiteY12" fmla="*/ 0 h 74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552" h="741222">
                  <a:moveTo>
                    <a:pt x="315553" y="0"/>
                  </a:moveTo>
                  <a:lnTo>
                    <a:pt x="315553" y="0"/>
                  </a:lnTo>
                  <a:cubicBezTo>
                    <a:pt x="99716" y="50101"/>
                    <a:pt x="3990" y="229076"/>
                    <a:pt x="466" y="399955"/>
                  </a:cubicBezTo>
                  <a:cubicBezTo>
                    <a:pt x="466" y="399955"/>
                    <a:pt x="-582" y="635413"/>
                    <a:pt x="466" y="713804"/>
                  </a:cubicBezTo>
                  <a:cubicBezTo>
                    <a:pt x="561" y="722376"/>
                    <a:pt x="-1058" y="727615"/>
                    <a:pt x="1513" y="732568"/>
                  </a:cubicBezTo>
                  <a:cubicBezTo>
                    <a:pt x="11229" y="726662"/>
                    <a:pt x="23230" y="727805"/>
                    <a:pt x="35041" y="727805"/>
                  </a:cubicBezTo>
                  <a:cubicBezTo>
                    <a:pt x="92763" y="727805"/>
                    <a:pt x="145627" y="738664"/>
                    <a:pt x="177059" y="739902"/>
                  </a:cubicBezTo>
                  <a:lnTo>
                    <a:pt x="177059" y="739902"/>
                  </a:lnTo>
                  <a:cubicBezTo>
                    <a:pt x="198967" y="741712"/>
                    <a:pt x="295550" y="746189"/>
                    <a:pt x="297646" y="715232"/>
                  </a:cubicBezTo>
                  <a:lnTo>
                    <a:pt x="297646" y="715232"/>
                  </a:lnTo>
                  <a:lnTo>
                    <a:pt x="297646" y="402812"/>
                  </a:lnTo>
                  <a:lnTo>
                    <a:pt x="149056" y="402812"/>
                  </a:lnTo>
                  <a:cubicBezTo>
                    <a:pt x="141912" y="305657"/>
                    <a:pt x="195252" y="35338"/>
                    <a:pt x="315553" y="0"/>
                  </a:cubicBezTo>
                  <a:close/>
                </a:path>
              </a:pathLst>
            </a:custGeom>
            <a:noFill/>
            <a:ln w="4763" cap="flat">
              <a:solidFill>
                <a:srgbClr val="27293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36">
              <a:extLst>
                <a:ext uri="{FF2B5EF4-FFF2-40B4-BE49-F238E27FC236}">
                  <a16:creationId xmlns:a16="http://schemas.microsoft.com/office/drawing/2014/main" id="{E945B0AA-9FA5-AC84-AC8C-5BCA51A0545E}"/>
                </a:ext>
              </a:extLst>
            </p:cNvPr>
            <p:cNvSpPr/>
            <p:nvPr/>
          </p:nvSpPr>
          <p:spPr>
            <a:xfrm>
              <a:off x="15173092" y="2460777"/>
              <a:ext cx="315362" cy="884709"/>
            </a:xfrm>
            <a:custGeom>
              <a:avLst/>
              <a:gdLst>
                <a:gd name="connsiteX0" fmla="*/ 315362 w 315362"/>
                <a:gd name="connsiteY0" fmla="*/ 0 h 884709"/>
                <a:gd name="connsiteX1" fmla="*/ 315362 w 315362"/>
                <a:gd name="connsiteY1" fmla="*/ 0 h 884709"/>
                <a:gd name="connsiteX2" fmla="*/ 466 w 315362"/>
                <a:gd name="connsiteY2" fmla="*/ 477869 h 884709"/>
                <a:gd name="connsiteX3" fmla="*/ 466 w 315362"/>
                <a:gd name="connsiteY3" fmla="*/ 852107 h 884709"/>
                <a:gd name="connsiteX4" fmla="*/ 1513 w 315362"/>
                <a:gd name="connsiteY4" fmla="*/ 874395 h 884709"/>
                <a:gd name="connsiteX5" fmla="*/ 35041 w 315362"/>
                <a:gd name="connsiteY5" fmla="*/ 868775 h 884709"/>
                <a:gd name="connsiteX6" fmla="*/ 177059 w 315362"/>
                <a:gd name="connsiteY6" fmla="*/ 883158 h 884709"/>
                <a:gd name="connsiteX7" fmla="*/ 177059 w 315362"/>
                <a:gd name="connsiteY7" fmla="*/ 883158 h 884709"/>
                <a:gd name="connsiteX8" fmla="*/ 297646 w 315362"/>
                <a:gd name="connsiteY8" fmla="*/ 853726 h 884709"/>
                <a:gd name="connsiteX9" fmla="*/ 297646 w 315362"/>
                <a:gd name="connsiteY9" fmla="*/ 481298 h 884709"/>
                <a:gd name="connsiteX10" fmla="*/ 149056 w 315362"/>
                <a:gd name="connsiteY10" fmla="*/ 481298 h 884709"/>
                <a:gd name="connsiteX11" fmla="*/ 315362 w 315362"/>
                <a:gd name="connsiteY11" fmla="*/ 0 h 88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362" h="884709">
                  <a:moveTo>
                    <a:pt x="315362" y="0"/>
                  </a:moveTo>
                  <a:lnTo>
                    <a:pt x="315362" y="0"/>
                  </a:lnTo>
                  <a:cubicBezTo>
                    <a:pt x="99526" y="59722"/>
                    <a:pt x="3990" y="274130"/>
                    <a:pt x="466" y="477869"/>
                  </a:cubicBezTo>
                  <a:cubicBezTo>
                    <a:pt x="466" y="477869"/>
                    <a:pt x="-582" y="758571"/>
                    <a:pt x="466" y="852107"/>
                  </a:cubicBezTo>
                  <a:cubicBezTo>
                    <a:pt x="561" y="862298"/>
                    <a:pt x="-1058" y="868585"/>
                    <a:pt x="1513" y="874395"/>
                  </a:cubicBezTo>
                  <a:cubicBezTo>
                    <a:pt x="11229" y="867347"/>
                    <a:pt x="23230" y="868775"/>
                    <a:pt x="35041" y="868775"/>
                  </a:cubicBezTo>
                  <a:cubicBezTo>
                    <a:pt x="92763" y="868775"/>
                    <a:pt x="145627" y="881729"/>
                    <a:pt x="177059" y="883158"/>
                  </a:cubicBezTo>
                  <a:lnTo>
                    <a:pt x="177059" y="883158"/>
                  </a:lnTo>
                  <a:cubicBezTo>
                    <a:pt x="198967" y="885254"/>
                    <a:pt x="295550" y="890683"/>
                    <a:pt x="297646" y="853726"/>
                  </a:cubicBezTo>
                  <a:lnTo>
                    <a:pt x="297646" y="481298"/>
                  </a:lnTo>
                  <a:lnTo>
                    <a:pt x="149056" y="481298"/>
                  </a:lnTo>
                  <a:cubicBezTo>
                    <a:pt x="114099" y="282226"/>
                    <a:pt x="195061" y="42196"/>
                    <a:pt x="315362" y="0"/>
                  </a:cubicBezTo>
                  <a:close/>
                </a:path>
              </a:pathLst>
            </a:custGeom>
            <a:noFill/>
            <a:ln w="4763" cap="flat">
              <a:solidFill>
                <a:srgbClr val="27293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F237195-C349-AE18-9C29-9B21BFD662D5}"/>
              </a:ext>
            </a:extLst>
          </p:cNvPr>
          <p:cNvSpPr/>
          <p:nvPr/>
        </p:nvSpPr>
        <p:spPr>
          <a:xfrm>
            <a:off x="7199486" y="720741"/>
            <a:ext cx="588452" cy="515780"/>
          </a:xfrm>
          <a:prstGeom prst="rect">
            <a:avLst/>
          </a:prstGeom>
          <a:solidFill>
            <a:schemeClr val="bg1"/>
          </a:solidFill>
          <a:ln w="19050">
            <a:solidFill>
              <a:srgbClr val="288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1AB2B-3127-0E71-4C69-5CB77E58675B}"/>
              </a:ext>
            </a:extLst>
          </p:cNvPr>
          <p:cNvSpPr txBox="1"/>
          <p:nvPr/>
        </p:nvSpPr>
        <p:spPr>
          <a:xfrm>
            <a:off x="7862681" y="641188"/>
            <a:ext cx="40734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Welfare checks should be conducted by the agency who is already engaged with the individual / family and who already owns a legal duty of care </a:t>
            </a:r>
          </a:p>
        </p:txBody>
      </p:sp>
      <p:pic>
        <p:nvPicPr>
          <p:cNvPr id="9" name="Picture 8" descr="A hands holding a heart with a cross&#10;&#10;Description automatically generated">
            <a:extLst>
              <a:ext uri="{FF2B5EF4-FFF2-40B4-BE49-F238E27FC236}">
                <a16:creationId xmlns:a16="http://schemas.microsoft.com/office/drawing/2014/main" id="{D739E684-9AA2-552B-4E4C-E1C9FF53C3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1082" y="753158"/>
            <a:ext cx="495158" cy="495158"/>
          </a:xfrm>
          <a:prstGeom prst="rect">
            <a:avLst/>
          </a:prstGeom>
        </p:spPr>
      </p:pic>
      <p:pic>
        <p:nvPicPr>
          <p:cNvPr id="8" name="Picture 7" descr="A yellow door with a green arrow pointing to the left&#10;&#10;Description automatically generated">
            <a:extLst>
              <a:ext uri="{FF2B5EF4-FFF2-40B4-BE49-F238E27FC236}">
                <a16:creationId xmlns:a16="http://schemas.microsoft.com/office/drawing/2014/main" id="{F07A4169-59F6-B048-A8C3-61A0B494DE3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444" y="3080102"/>
            <a:ext cx="421637" cy="4216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C96D73-C162-E809-FEAB-09AA70210374}"/>
              </a:ext>
            </a:extLst>
          </p:cNvPr>
          <p:cNvSpPr txBox="1"/>
          <p:nvPr/>
        </p:nvSpPr>
        <p:spPr>
          <a:xfrm>
            <a:off x="7412779" y="114711"/>
            <a:ext cx="465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000000"/>
                </a:solidFill>
                <a:latin typeface="Arial Black" panose="020B0A04020102020204" pitchFamily="34" charset="0"/>
              </a:rPr>
              <a:t>PARTNER EXPECTATIONS</a:t>
            </a:r>
            <a:endParaRPr kumimoji="0" lang="en-US" sz="1600" b="0" i="0" u="none" strike="noStrike" kern="1200" cap="none" spc="-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6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7" grpId="0"/>
      <p:bldP spid="40" grpId="0" animBg="1"/>
      <p:bldP spid="41" grpId="0" animBg="1"/>
      <p:bldP spid="3" grpId="0"/>
      <p:bldP spid="19" grpId="0"/>
      <p:bldP spid="20" grpId="0" animBg="1"/>
      <p:bldP spid="21" grpId="0" animBg="1"/>
      <p:bldP spid="22" grpId="0" animBg="1"/>
      <p:bldP spid="4" grpId="0"/>
      <p:bldP spid="7" grpId="0"/>
      <p:bldP spid="5" grpId="0" animBg="1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F68A59E7-EAA7-33F0-5ED3-5609FEB7101C}"/>
              </a:ext>
            </a:extLst>
          </p:cNvPr>
          <p:cNvSpPr txBox="1"/>
          <p:nvPr/>
        </p:nvSpPr>
        <p:spPr>
          <a:xfrm>
            <a:off x="536009" y="2617220"/>
            <a:ext cx="629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general rule the </a:t>
            </a: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MPS will not automatically respond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request to locate a patient who has walked out / AWOL from health care settings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F4B256-7ACF-55C5-AEBC-F5314DFFBD25}"/>
              </a:ext>
            </a:extLst>
          </p:cNvPr>
          <p:cNvSpPr txBox="1"/>
          <p:nvPr/>
        </p:nvSpPr>
        <p:spPr>
          <a:xfrm>
            <a:off x="140058" y="118523"/>
            <a:ext cx="7227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PILLAR 3: WALK OUT/AWOL FROM HEALTHCARE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6B0108-FEB4-5E3A-7CAF-8DF1FCCAD20D}"/>
              </a:ext>
            </a:extLst>
          </p:cNvPr>
          <p:cNvGrpSpPr/>
          <p:nvPr/>
        </p:nvGrpSpPr>
        <p:grpSpPr>
          <a:xfrm>
            <a:off x="7197378" y="0"/>
            <a:ext cx="4994622" cy="6224337"/>
            <a:chOff x="7197378" y="0"/>
            <a:chExt cx="4994622" cy="622433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82C500-CD68-0E9F-6C6D-355A35354889}"/>
                </a:ext>
              </a:extLst>
            </p:cNvPr>
            <p:cNvSpPr/>
            <p:nvPr/>
          </p:nvSpPr>
          <p:spPr>
            <a:xfrm>
              <a:off x="7759546" y="0"/>
              <a:ext cx="4432454" cy="62243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215D6F-5654-1423-AA11-4A0CD36A2830}"/>
                </a:ext>
              </a:extLst>
            </p:cNvPr>
            <p:cNvSpPr/>
            <p:nvPr/>
          </p:nvSpPr>
          <p:spPr>
            <a:xfrm>
              <a:off x="7197378" y="0"/>
              <a:ext cx="579770" cy="6224337"/>
            </a:xfrm>
            <a:prstGeom prst="rect">
              <a:avLst/>
            </a:prstGeom>
            <a:solidFill>
              <a:srgbClr val="D2EE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7ADD438-28AC-6D2E-800D-88B66A1AB748}"/>
              </a:ext>
            </a:extLst>
          </p:cNvPr>
          <p:cNvGrpSpPr/>
          <p:nvPr/>
        </p:nvGrpSpPr>
        <p:grpSpPr>
          <a:xfrm>
            <a:off x="7575951" y="4276850"/>
            <a:ext cx="4452720" cy="1656254"/>
            <a:chOff x="7268348" y="4030528"/>
            <a:chExt cx="3526963" cy="134449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CC45540-02F8-2418-1CAA-24AB2F2EC57E}"/>
                </a:ext>
              </a:extLst>
            </p:cNvPr>
            <p:cNvSpPr/>
            <p:nvPr/>
          </p:nvSpPr>
          <p:spPr>
            <a:xfrm>
              <a:off x="7268348" y="4030528"/>
              <a:ext cx="3526963" cy="133661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E5DB87-3186-2473-2243-7A7E695E5BF7}"/>
                </a:ext>
              </a:extLst>
            </p:cNvPr>
            <p:cNvSpPr txBox="1"/>
            <p:nvPr/>
          </p:nvSpPr>
          <p:spPr>
            <a:xfrm>
              <a:off x="7317127" y="4100822"/>
              <a:ext cx="3401697" cy="1274197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rPr>
                <a:t>This ensures the relationship between patient and provider is maintained and ongoing care and support is not compromised by unnecessary intervention by the officers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3A49992-DAAE-5CEB-4D6C-D4E02E66982D}"/>
              </a:ext>
            </a:extLst>
          </p:cNvPr>
          <p:cNvGrpSpPr/>
          <p:nvPr/>
        </p:nvGrpSpPr>
        <p:grpSpPr>
          <a:xfrm>
            <a:off x="7188697" y="3988850"/>
            <a:ext cx="576000" cy="576000"/>
            <a:chOff x="7188697" y="3884358"/>
            <a:chExt cx="576000" cy="576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FA2B6EB-9BD5-9236-A62C-86560B27B588}"/>
                </a:ext>
              </a:extLst>
            </p:cNvPr>
            <p:cNvSpPr/>
            <p:nvPr/>
          </p:nvSpPr>
          <p:spPr>
            <a:xfrm>
              <a:off x="7188697" y="3884358"/>
              <a:ext cx="576000" cy="5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29BB8C5-D4DA-7684-4C72-CE3815B59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7941" y="3963037"/>
              <a:ext cx="418644" cy="41864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A4E052-2C22-6CE2-AD31-CD779770D2FF}"/>
              </a:ext>
            </a:extLst>
          </p:cNvPr>
          <p:cNvGrpSpPr/>
          <p:nvPr/>
        </p:nvGrpSpPr>
        <p:grpSpPr>
          <a:xfrm>
            <a:off x="7199722" y="2567325"/>
            <a:ext cx="4827163" cy="1077218"/>
            <a:chOff x="7190930" y="2567325"/>
            <a:chExt cx="4827163" cy="107721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841E4E4-1023-87DD-6814-3F3017A6F9BB}"/>
                </a:ext>
              </a:extLst>
            </p:cNvPr>
            <p:cNvSpPr/>
            <p:nvPr/>
          </p:nvSpPr>
          <p:spPr>
            <a:xfrm>
              <a:off x="7190930" y="2637097"/>
              <a:ext cx="586831" cy="5157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A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5959427-8A5F-1F6C-F2DB-F1F7BA1FC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5739" y="2695699"/>
              <a:ext cx="389022" cy="38902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2139E8-8F9F-5651-4B21-3D7D5F73E297}"/>
                </a:ext>
              </a:extLst>
            </p:cNvPr>
            <p:cNvSpPr txBox="1"/>
            <p:nvPr/>
          </p:nvSpPr>
          <p:spPr>
            <a:xfrm>
              <a:off x="7874399" y="2567325"/>
              <a:ext cx="414369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Many Healthcare Trusts have signed a joint responsibility agreement for Walk Out / AWOL under </a:t>
              </a:r>
              <a:r>
                <a:rPr lang="en-GB" sz="16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 Affinity Protocol </a:t>
              </a:r>
              <a:r>
                <a:rPr lang="en-GB" sz="1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with the MPS</a:t>
              </a:r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66F929-6E24-DCFD-4AE3-E129364A923B}"/>
              </a:ext>
            </a:extLst>
          </p:cNvPr>
          <p:cNvGrpSpPr/>
          <p:nvPr/>
        </p:nvGrpSpPr>
        <p:grpSpPr>
          <a:xfrm>
            <a:off x="7197489" y="1084171"/>
            <a:ext cx="588452" cy="515780"/>
            <a:chOff x="7188697" y="1084171"/>
            <a:chExt cx="588452" cy="51578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127DEFD-7CC4-7D91-8D1F-B91D56155060}"/>
                </a:ext>
              </a:extLst>
            </p:cNvPr>
            <p:cNvSpPr/>
            <p:nvPr/>
          </p:nvSpPr>
          <p:spPr>
            <a:xfrm>
              <a:off x="7188697" y="1084171"/>
              <a:ext cx="588452" cy="5157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A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Picture 18" descr="A building with a cross on top&#10;&#10;Description automatically generated">
              <a:extLst>
                <a:ext uri="{FF2B5EF4-FFF2-40B4-BE49-F238E27FC236}">
                  <a16:creationId xmlns:a16="http://schemas.microsoft.com/office/drawing/2014/main" id="{3938848B-907A-C1A8-4365-1AE6FBCE7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4874" y="1146110"/>
              <a:ext cx="389022" cy="389022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932876A-7037-C3B8-E13C-7E6B1042D8CC}"/>
              </a:ext>
            </a:extLst>
          </p:cNvPr>
          <p:cNvSpPr txBox="1"/>
          <p:nvPr/>
        </p:nvSpPr>
        <p:spPr>
          <a:xfrm>
            <a:off x="7868181" y="996523"/>
            <a:ext cx="40694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Health care providers are expected to fulfil their own obligations, and take all appropriate steps to locate walk out/AWOL patients for whom they have responsibility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99CEC64-1DD8-3D45-C353-488F6442D700}"/>
              </a:ext>
            </a:extLst>
          </p:cNvPr>
          <p:cNvGrpSpPr/>
          <p:nvPr/>
        </p:nvGrpSpPr>
        <p:grpSpPr>
          <a:xfrm>
            <a:off x="283760" y="3544315"/>
            <a:ext cx="6645045" cy="854837"/>
            <a:chOff x="283760" y="3544315"/>
            <a:chExt cx="6645045" cy="85483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B2DD8E2-BE56-35BB-0F38-F971F5419B60}"/>
                </a:ext>
              </a:extLst>
            </p:cNvPr>
            <p:cNvSpPr txBox="1"/>
            <p:nvPr/>
          </p:nvSpPr>
          <p:spPr>
            <a:xfrm>
              <a:off x="536009" y="3568155"/>
              <a:ext cx="639279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Exceptionally</a:t>
              </a:r>
              <a:r>
                <a:rPr lang="en-GB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the MPS may respond to requests if </a:t>
              </a:r>
              <a:r>
                <a:rPr lang="en-GB" sz="16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there is an immediate threat to life/serious harm (not incl. suicide ideation) and the MPS are the most appropriate agency to respond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C176A677-B43F-D734-8033-B03A1B4EA9A6}"/>
                </a:ext>
              </a:extLst>
            </p:cNvPr>
            <p:cNvSpPr/>
            <p:nvPr/>
          </p:nvSpPr>
          <p:spPr>
            <a:xfrm rot="5400000">
              <a:off x="231341" y="3596734"/>
              <a:ext cx="344561" cy="239723"/>
            </a:xfrm>
            <a:prstGeom prst="triangle">
              <a:avLst/>
            </a:prstGeom>
            <a:solidFill>
              <a:srgbClr val="35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295F59B-B49F-6874-A994-3CAD136FC785}"/>
              </a:ext>
            </a:extLst>
          </p:cNvPr>
          <p:cNvSpPr txBox="1"/>
          <p:nvPr/>
        </p:nvSpPr>
        <p:spPr>
          <a:xfrm>
            <a:off x="529632" y="4418127"/>
            <a:ext cx="62944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227C537C-34B6-C9C2-8066-0A9F58235E41}"/>
              </a:ext>
            </a:extLst>
          </p:cNvPr>
          <p:cNvSpPr/>
          <p:nvPr/>
        </p:nvSpPr>
        <p:spPr>
          <a:xfrm rot="5400000">
            <a:off x="234794" y="2663958"/>
            <a:ext cx="344561" cy="239723"/>
          </a:xfrm>
          <a:prstGeom prst="triangle">
            <a:avLst/>
          </a:prstGeom>
          <a:solidFill>
            <a:srgbClr val="35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9BFDD-B985-AA8B-A11A-3F057F8503B0}"/>
              </a:ext>
            </a:extLst>
          </p:cNvPr>
          <p:cNvSpPr txBox="1"/>
          <p:nvPr/>
        </p:nvSpPr>
        <p:spPr>
          <a:xfrm>
            <a:off x="1799939" y="1320245"/>
            <a:ext cx="4556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Generally relating to services provided by any healthcare setting where a patient may have attended for physical or mental health treatment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AFC659-BE6A-2D2B-7FEF-5A80F5969A54}"/>
              </a:ext>
            </a:extLst>
          </p:cNvPr>
          <p:cNvSpPr txBox="1"/>
          <p:nvPr/>
        </p:nvSpPr>
        <p:spPr>
          <a:xfrm>
            <a:off x="1032497" y="856935"/>
            <a:ext cx="600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A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</a:t>
            </a:r>
            <a:r>
              <a:rPr lang="en-US" sz="1600" b="1">
                <a:solidFill>
                  <a:srgbClr val="0033A1"/>
                </a:solidFill>
                <a:latin typeface="Arial Black" panose="020B0A04020102020204" pitchFamily="34" charset="0"/>
              </a:rPr>
              <a:t>MPS’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A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RCRP policy defines AWOL / walk-out as…</a:t>
            </a:r>
          </a:p>
        </p:txBody>
      </p:sp>
      <p:grpSp>
        <p:nvGrpSpPr>
          <p:cNvPr id="24" name="Graphic 77">
            <a:extLst>
              <a:ext uri="{FF2B5EF4-FFF2-40B4-BE49-F238E27FC236}">
                <a16:creationId xmlns:a16="http://schemas.microsoft.com/office/drawing/2014/main" id="{02033F81-8948-B01A-D794-9C2D82917E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6304003" y="1582117"/>
            <a:ext cx="477117" cy="460998"/>
            <a:chOff x="14787710" y="2460777"/>
            <a:chExt cx="735414" cy="916590"/>
          </a:xfrm>
        </p:grpSpPr>
        <p:sp>
          <p:nvSpPr>
            <p:cNvPr id="25" name="Freeform: Shape 33">
              <a:extLst>
                <a:ext uri="{FF2B5EF4-FFF2-40B4-BE49-F238E27FC236}">
                  <a16:creationId xmlns:a16="http://schemas.microsoft.com/office/drawing/2014/main" id="{8EEC3201-1C7C-23FC-3C8A-5D4A65402235}"/>
                </a:ext>
              </a:extLst>
            </p:cNvPr>
            <p:cNvSpPr/>
            <p:nvPr/>
          </p:nvSpPr>
          <p:spPr>
            <a:xfrm>
              <a:off x="14817047" y="2629751"/>
              <a:ext cx="320886" cy="747616"/>
            </a:xfrm>
            <a:custGeom>
              <a:avLst/>
              <a:gdLst>
                <a:gd name="connsiteX0" fmla="*/ 320887 w 320886"/>
                <a:gd name="connsiteY0" fmla="*/ 0 h 747616"/>
                <a:gd name="connsiteX1" fmla="*/ 320887 w 320886"/>
                <a:gd name="connsiteY1" fmla="*/ 0 h 747616"/>
                <a:gd name="connsiteX2" fmla="*/ 466 w 320886"/>
                <a:gd name="connsiteY2" fmla="*/ 403384 h 747616"/>
                <a:gd name="connsiteX3" fmla="*/ 466 w 320886"/>
                <a:gd name="connsiteY3" fmla="*/ 719995 h 747616"/>
                <a:gd name="connsiteX4" fmla="*/ 1513 w 320886"/>
                <a:gd name="connsiteY4" fmla="*/ 738854 h 747616"/>
                <a:gd name="connsiteX5" fmla="*/ 35613 w 320886"/>
                <a:gd name="connsiteY5" fmla="*/ 734092 h 747616"/>
                <a:gd name="connsiteX6" fmla="*/ 180107 w 320886"/>
                <a:gd name="connsiteY6" fmla="*/ 746284 h 747616"/>
                <a:gd name="connsiteX7" fmla="*/ 302694 w 320886"/>
                <a:gd name="connsiteY7" fmla="*/ 721424 h 747616"/>
                <a:gd name="connsiteX8" fmla="*/ 302694 w 320886"/>
                <a:gd name="connsiteY8" fmla="*/ 406432 h 747616"/>
                <a:gd name="connsiteX9" fmla="*/ 151532 w 320886"/>
                <a:gd name="connsiteY9" fmla="*/ 406432 h 747616"/>
                <a:gd name="connsiteX10" fmla="*/ 320887 w 320886"/>
                <a:gd name="connsiteY10" fmla="*/ 0 h 74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886" h="747616">
                  <a:moveTo>
                    <a:pt x="320887" y="0"/>
                  </a:moveTo>
                  <a:lnTo>
                    <a:pt x="320887" y="0"/>
                  </a:lnTo>
                  <a:cubicBezTo>
                    <a:pt x="101431" y="50578"/>
                    <a:pt x="4085" y="231077"/>
                    <a:pt x="466" y="403384"/>
                  </a:cubicBezTo>
                  <a:cubicBezTo>
                    <a:pt x="466" y="403384"/>
                    <a:pt x="-582" y="640842"/>
                    <a:pt x="466" y="719995"/>
                  </a:cubicBezTo>
                  <a:cubicBezTo>
                    <a:pt x="561" y="728663"/>
                    <a:pt x="-1058" y="733901"/>
                    <a:pt x="1513" y="738854"/>
                  </a:cubicBezTo>
                  <a:cubicBezTo>
                    <a:pt x="11419" y="732854"/>
                    <a:pt x="23611" y="734092"/>
                    <a:pt x="35613" y="734092"/>
                  </a:cubicBezTo>
                  <a:cubicBezTo>
                    <a:pt x="94287" y="734092"/>
                    <a:pt x="148103" y="745046"/>
                    <a:pt x="180107" y="746284"/>
                  </a:cubicBezTo>
                  <a:cubicBezTo>
                    <a:pt x="202396" y="748094"/>
                    <a:pt x="300598" y="752666"/>
                    <a:pt x="302694" y="721424"/>
                  </a:cubicBezTo>
                  <a:lnTo>
                    <a:pt x="302694" y="406432"/>
                  </a:lnTo>
                  <a:lnTo>
                    <a:pt x="151532" y="406432"/>
                  </a:lnTo>
                  <a:cubicBezTo>
                    <a:pt x="144293" y="308324"/>
                    <a:pt x="198586" y="35719"/>
                    <a:pt x="320887" y="0"/>
                  </a:cubicBezTo>
                </a:path>
              </a:pathLst>
            </a:custGeom>
            <a:solidFill>
              <a:srgbClr val="0070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34">
              <a:extLst>
                <a:ext uri="{FF2B5EF4-FFF2-40B4-BE49-F238E27FC236}">
                  <a16:creationId xmlns:a16="http://schemas.microsoft.com/office/drawing/2014/main" id="{DF565E6A-C035-64E8-F7F8-AF5CE38BDE5F}"/>
                </a:ext>
              </a:extLst>
            </p:cNvPr>
            <p:cNvSpPr/>
            <p:nvPr/>
          </p:nvSpPr>
          <p:spPr>
            <a:xfrm>
              <a:off x="15202429" y="2486114"/>
              <a:ext cx="320696" cy="891104"/>
            </a:xfrm>
            <a:custGeom>
              <a:avLst/>
              <a:gdLst>
                <a:gd name="connsiteX0" fmla="*/ 320696 w 320696"/>
                <a:gd name="connsiteY0" fmla="*/ 0 h 891104"/>
                <a:gd name="connsiteX1" fmla="*/ 320696 w 320696"/>
                <a:gd name="connsiteY1" fmla="*/ 0 h 891104"/>
                <a:gd name="connsiteX2" fmla="*/ 466 w 320696"/>
                <a:gd name="connsiteY2" fmla="*/ 481298 h 891104"/>
                <a:gd name="connsiteX3" fmla="*/ 466 w 320696"/>
                <a:gd name="connsiteY3" fmla="*/ 858298 h 891104"/>
                <a:gd name="connsiteX4" fmla="*/ 1513 w 320696"/>
                <a:gd name="connsiteY4" fmla="*/ 880777 h 891104"/>
                <a:gd name="connsiteX5" fmla="*/ 35613 w 320696"/>
                <a:gd name="connsiteY5" fmla="*/ 875062 h 891104"/>
                <a:gd name="connsiteX6" fmla="*/ 180107 w 320696"/>
                <a:gd name="connsiteY6" fmla="*/ 889540 h 891104"/>
                <a:gd name="connsiteX7" fmla="*/ 180107 w 320696"/>
                <a:gd name="connsiteY7" fmla="*/ 889540 h 891104"/>
                <a:gd name="connsiteX8" fmla="*/ 302694 w 320696"/>
                <a:gd name="connsiteY8" fmla="*/ 859917 h 891104"/>
                <a:gd name="connsiteX9" fmla="*/ 302694 w 320696"/>
                <a:gd name="connsiteY9" fmla="*/ 484918 h 891104"/>
                <a:gd name="connsiteX10" fmla="*/ 151532 w 320696"/>
                <a:gd name="connsiteY10" fmla="*/ 484918 h 891104"/>
                <a:gd name="connsiteX11" fmla="*/ 320696 w 320696"/>
                <a:gd name="connsiteY11" fmla="*/ 0 h 89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0696" h="891104">
                  <a:moveTo>
                    <a:pt x="320696" y="0"/>
                  </a:moveTo>
                  <a:lnTo>
                    <a:pt x="320696" y="0"/>
                  </a:lnTo>
                  <a:cubicBezTo>
                    <a:pt x="101145" y="60198"/>
                    <a:pt x="4085" y="276035"/>
                    <a:pt x="466" y="481298"/>
                  </a:cubicBezTo>
                  <a:cubicBezTo>
                    <a:pt x="466" y="481298"/>
                    <a:pt x="-582" y="764096"/>
                    <a:pt x="466" y="858298"/>
                  </a:cubicBezTo>
                  <a:cubicBezTo>
                    <a:pt x="561" y="868680"/>
                    <a:pt x="-1058" y="874967"/>
                    <a:pt x="1513" y="880777"/>
                  </a:cubicBezTo>
                  <a:cubicBezTo>
                    <a:pt x="11419" y="873633"/>
                    <a:pt x="23611" y="875062"/>
                    <a:pt x="35613" y="875062"/>
                  </a:cubicBezTo>
                  <a:cubicBezTo>
                    <a:pt x="94287" y="875062"/>
                    <a:pt x="148008" y="888111"/>
                    <a:pt x="180107" y="889540"/>
                  </a:cubicBezTo>
                  <a:lnTo>
                    <a:pt x="180107" y="889540"/>
                  </a:lnTo>
                  <a:cubicBezTo>
                    <a:pt x="202396" y="891635"/>
                    <a:pt x="300598" y="897160"/>
                    <a:pt x="302694" y="859917"/>
                  </a:cubicBezTo>
                  <a:lnTo>
                    <a:pt x="302694" y="484918"/>
                  </a:lnTo>
                  <a:lnTo>
                    <a:pt x="151532" y="484918"/>
                  </a:lnTo>
                  <a:cubicBezTo>
                    <a:pt x="116004" y="284321"/>
                    <a:pt x="198395" y="42482"/>
                    <a:pt x="320696" y="0"/>
                  </a:cubicBezTo>
                </a:path>
              </a:pathLst>
            </a:custGeom>
            <a:solidFill>
              <a:srgbClr val="00B0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35">
              <a:extLst>
                <a:ext uri="{FF2B5EF4-FFF2-40B4-BE49-F238E27FC236}">
                  <a16:creationId xmlns:a16="http://schemas.microsoft.com/office/drawing/2014/main" id="{BAF79B8B-DBA8-8B8A-3BFB-BAC4796129FE}"/>
                </a:ext>
              </a:extLst>
            </p:cNvPr>
            <p:cNvSpPr/>
            <p:nvPr/>
          </p:nvSpPr>
          <p:spPr>
            <a:xfrm>
              <a:off x="14787710" y="2604319"/>
              <a:ext cx="315552" cy="741222"/>
            </a:xfrm>
            <a:custGeom>
              <a:avLst/>
              <a:gdLst>
                <a:gd name="connsiteX0" fmla="*/ 315553 w 315552"/>
                <a:gd name="connsiteY0" fmla="*/ 0 h 741222"/>
                <a:gd name="connsiteX1" fmla="*/ 315553 w 315552"/>
                <a:gd name="connsiteY1" fmla="*/ 0 h 741222"/>
                <a:gd name="connsiteX2" fmla="*/ 466 w 315552"/>
                <a:gd name="connsiteY2" fmla="*/ 399955 h 741222"/>
                <a:gd name="connsiteX3" fmla="*/ 466 w 315552"/>
                <a:gd name="connsiteY3" fmla="*/ 713804 h 741222"/>
                <a:gd name="connsiteX4" fmla="*/ 1513 w 315552"/>
                <a:gd name="connsiteY4" fmla="*/ 732568 h 741222"/>
                <a:gd name="connsiteX5" fmla="*/ 35041 w 315552"/>
                <a:gd name="connsiteY5" fmla="*/ 727805 h 741222"/>
                <a:gd name="connsiteX6" fmla="*/ 177059 w 315552"/>
                <a:gd name="connsiteY6" fmla="*/ 739902 h 741222"/>
                <a:gd name="connsiteX7" fmla="*/ 177059 w 315552"/>
                <a:gd name="connsiteY7" fmla="*/ 739902 h 741222"/>
                <a:gd name="connsiteX8" fmla="*/ 297646 w 315552"/>
                <a:gd name="connsiteY8" fmla="*/ 715232 h 741222"/>
                <a:gd name="connsiteX9" fmla="*/ 297646 w 315552"/>
                <a:gd name="connsiteY9" fmla="*/ 715232 h 741222"/>
                <a:gd name="connsiteX10" fmla="*/ 297646 w 315552"/>
                <a:gd name="connsiteY10" fmla="*/ 402812 h 741222"/>
                <a:gd name="connsiteX11" fmla="*/ 149056 w 315552"/>
                <a:gd name="connsiteY11" fmla="*/ 402812 h 741222"/>
                <a:gd name="connsiteX12" fmla="*/ 315553 w 315552"/>
                <a:gd name="connsiteY12" fmla="*/ 0 h 74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552" h="741222">
                  <a:moveTo>
                    <a:pt x="315553" y="0"/>
                  </a:moveTo>
                  <a:lnTo>
                    <a:pt x="315553" y="0"/>
                  </a:lnTo>
                  <a:cubicBezTo>
                    <a:pt x="99716" y="50101"/>
                    <a:pt x="3990" y="229076"/>
                    <a:pt x="466" y="399955"/>
                  </a:cubicBezTo>
                  <a:cubicBezTo>
                    <a:pt x="466" y="399955"/>
                    <a:pt x="-582" y="635413"/>
                    <a:pt x="466" y="713804"/>
                  </a:cubicBezTo>
                  <a:cubicBezTo>
                    <a:pt x="561" y="722376"/>
                    <a:pt x="-1058" y="727615"/>
                    <a:pt x="1513" y="732568"/>
                  </a:cubicBezTo>
                  <a:cubicBezTo>
                    <a:pt x="11229" y="726662"/>
                    <a:pt x="23230" y="727805"/>
                    <a:pt x="35041" y="727805"/>
                  </a:cubicBezTo>
                  <a:cubicBezTo>
                    <a:pt x="92763" y="727805"/>
                    <a:pt x="145627" y="738664"/>
                    <a:pt x="177059" y="739902"/>
                  </a:cubicBezTo>
                  <a:lnTo>
                    <a:pt x="177059" y="739902"/>
                  </a:lnTo>
                  <a:cubicBezTo>
                    <a:pt x="198967" y="741712"/>
                    <a:pt x="295550" y="746189"/>
                    <a:pt x="297646" y="715232"/>
                  </a:cubicBezTo>
                  <a:lnTo>
                    <a:pt x="297646" y="715232"/>
                  </a:lnTo>
                  <a:lnTo>
                    <a:pt x="297646" y="402812"/>
                  </a:lnTo>
                  <a:lnTo>
                    <a:pt x="149056" y="402812"/>
                  </a:lnTo>
                  <a:cubicBezTo>
                    <a:pt x="141912" y="305657"/>
                    <a:pt x="195252" y="35338"/>
                    <a:pt x="315553" y="0"/>
                  </a:cubicBezTo>
                  <a:close/>
                </a:path>
              </a:pathLst>
            </a:custGeom>
            <a:noFill/>
            <a:ln w="4763" cap="flat">
              <a:solidFill>
                <a:srgbClr val="27293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36">
              <a:extLst>
                <a:ext uri="{FF2B5EF4-FFF2-40B4-BE49-F238E27FC236}">
                  <a16:creationId xmlns:a16="http://schemas.microsoft.com/office/drawing/2014/main" id="{27AA7E54-3E77-C164-9934-8347DBF733B8}"/>
                </a:ext>
              </a:extLst>
            </p:cNvPr>
            <p:cNvSpPr/>
            <p:nvPr/>
          </p:nvSpPr>
          <p:spPr>
            <a:xfrm>
              <a:off x="15173092" y="2460777"/>
              <a:ext cx="315362" cy="884709"/>
            </a:xfrm>
            <a:custGeom>
              <a:avLst/>
              <a:gdLst>
                <a:gd name="connsiteX0" fmla="*/ 315362 w 315362"/>
                <a:gd name="connsiteY0" fmla="*/ 0 h 884709"/>
                <a:gd name="connsiteX1" fmla="*/ 315362 w 315362"/>
                <a:gd name="connsiteY1" fmla="*/ 0 h 884709"/>
                <a:gd name="connsiteX2" fmla="*/ 466 w 315362"/>
                <a:gd name="connsiteY2" fmla="*/ 477869 h 884709"/>
                <a:gd name="connsiteX3" fmla="*/ 466 w 315362"/>
                <a:gd name="connsiteY3" fmla="*/ 852107 h 884709"/>
                <a:gd name="connsiteX4" fmla="*/ 1513 w 315362"/>
                <a:gd name="connsiteY4" fmla="*/ 874395 h 884709"/>
                <a:gd name="connsiteX5" fmla="*/ 35041 w 315362"/>
                <a:gd name="connsiteY5" fmla="*/ 868775 h 884709"/>
                <a:gd name="connsiteX6" fmla="*/ 177059 w 315362"/>
                <a:gd name="connsiteY6" fmla="*/ 883158 h 884709"/>
                <a:gd name="connsiteX7" fmla="*/ 177059 w 315362"/>
                <a:gd name="connsiteY7" fmla="*/ 883158 h 884709"/>
                <a:gd name="connsiteX8" fmla="*/ 297646 w 315362"/>
                <a:gd name="connsiteY8" fmla="*/ 853726 h 884709"/>
                <a:gd name="connsiteX9" fmla="*/ 297646 w 315362"/>
                <a:gd name="connsiteY9" fmla="*/ 481298 h 884709"/>
                <a:gd name="connsiteX10" fmla="*/ 149056 w 315362"/>
                <a:gd name="connsiteY10" fmla="*/ 481298 h 884709"/>
                <a:gd name="connsiteX11" fmla="*/ 315362 w 315362"/>
                <a:gd name="connsiteY11" fmla="*/ 0 h 88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362" h="884709">
                  <a:moveTo>
                    <a:pt x="315362" y="0"/>
                  </a:moveTo>
                  <a:lnTo>
                    <a:pt x="315362" y="0"/>
                  </a:lnTo>
                  <a:cubicBezTo>
                    <a:pt x="99526" y="59722"/>
                    <a:pt x="3990" y="274130"/>
                    <a:pt x="466" y="477869"/>
                  </a:cubicBezTo>
                  <a:cubicBezTo>
                    <a:pt x="466" y="477869"/>
                    <a:pt x="-582" y="758571"/>
                    <a:pt x="466" y="852107"/>
                  </a:cubicBezTo>
                  <a:cubicBezTo>
                    <a:pt x="561" y="862298"/>
                    <a:pt x="-1058" y="868585"/>
                    <a:pt x="1513" y="874395"/>
                  </a:cubicBezTo>
                  <a:cubicBezTo>
                    <a:pt x="11229" y="867347"/>
                    <a:pt x="23230" y="868775"/>
                    <a:pt x="35041" y="868775"/>
                  </a:cubicBezTo>
                  <a:cubicBezTo>
                    <a:pt x="92763" y="868775"/>
                    <a:pt x="145627" y="881729"/>
                    <a:pt x="177059" y="883158"/>
                  </a:cubicBezTo>
                  <a:lnTo>
                    <a:pt x="177059" y="883158"/>
                  </a:lnTo>
                  <a:cubicBezTo>
                    <a:pt x="198967" y="885254"/>
                    <a:pt x="295550" y="890683"/>
                    <a:pt x="297646" y="853726"/>
                  </a:cubicBezTo>
                  <a:lnTo>
                    <a:pt x="297646" y="481298"/>
                  </a:lnTo>
                  <a:lnTo>
                    <a:pt x="149056" y="481298"/>
                  </a:lnTo>
                  <a:cubicBezTo>
                    <a:pt x="114099" y="282226"/>
                    <a:pt x="195061" y="42196"/>
                    <a:pt x="315362" y="0"/>
                  </a:cubicBezTo>
                  <a:close/>
                </a:path>
              </a:pathLst>
            </a:custGeom>
            <a:noFill/>
            <a:ln w="4763" cap="flat">
              <a:solidFill>
                <a:srgbClr val="27293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aphic 77">
            <a:extLst>
              <a:ext uri="{FF2B5EF4-FFF2-40B4-BE49-F238E27FC236}">
                <a16:creationId xmlns:a16="http://schemas.microsoft.com/office/drawing/2014/main" id="{D116DDFC-B05A-0992-0423-4DD7EA67EB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68955" y="1217085"/>
            <a:ext cx="470193" cy="483454"/>
            <a:chOff x="14787710" y="2460777"/>
            <a:chExt cx="735414" cy="916590"/>
          </a:xfrm>
        </p:grpSpPr>
        <p:sp>
          <p:nvSpPr>
            <p:cNvPr id="37" name="Freeform: Shape 33">
              <a:extLst>
                <a:ext uri="{FF2B5EF4-FFF2-40B4-BE49-F238E27FC236}">
                  <a16:creationId xmlns:a16="http://schemas.microsoft.com/office/drawing/2014/main" id="{32794986-AE7E-4D1D-E21B-5383A78AFBDB}"/>
                </a:ext>
              </a:extLst>
            </p:cNvPr>
            <p:cNvSpPr/>
            <p:nvPr/>
          </p:nvSpPr>
          <p:spPr>
            <a:xfrm>
              <a:off x="14817047" y="2629751"/>
              <a:ext cx="320886" cy="747616"/>
            </a:xfrm>
            <a:custGeom>
              <a:avLst/>
              <a:gdLst>
                <a:gd name="connsiteX0" fmla="*/ 320887 w 320886"/>
                <a:gd name="connsiteY0" fmla="*/ 0 h 747616"/>
                <a:gd name="connsiteX1" fmla="*/ 320887 w 320886"/>
                <a:gd name="connsiteY1" fmla="*/ 0 h 747616"/>
                <a:gd name="connsiteX2" fmla="*/ 466 w 320886"/>
                <a:gd name="connsiteY2" fmla="*/ 403384 h 747616"/>
                <a:gd name="connsiteX3" fmla="*/ 466 w 320886"/>
                <a:gd name="connsiteY3" fmla="*/ 719995 h 747616"/>
                <a:gd name="connsiteX4" fmla="*/ 1513 w 320886"/>
                <a:gd name="connsiteY4" fmla="*/ 738854 h 747616"/>
                <a:gd name="connsiteX5" fmla="*/ 35613 w 320886"/>
                <a:gd name="connsiteY5" fmla="*/ 734092 h 747616"/>
                <a:gd name="connsiteX6" fmla="*/ 180107 w 320886"/>
                <a:gd name="connsiteY6" fmla="*/ 746284 h 747616"/>
                <a:gd name="connsiteX7" fmla="*/ 302694 w 320886"/>
                <a:gd name="connsiteY7" fmla="*/ 721424 h 747616"/>
                <a:gd name="connsiteX8" fmla="*/ 302694 w 320886"/>
                <a:gd name="connsiteY8" fmla="*/ 406432 h 747616"/>
                <a:gd name="connsiteX9" fmla="*/ 151532 w 320886"/>
                <a:gd name="connsiteY9" fmla="*/ 406432 h 747616"/>
                <a:gd name="connsiteX10" fmla="*/ 320887 w 320886"/>
                <a:gd name="connsiteY10" fmla="*/ 0 h 74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886" h="747616">
                  <a:moveTo>
                    <a:pt x="320887" y="0"/>
                  </a:moveTo>
                  <a:lnTo>
                    <a:pt x="320887" y="0"/>
                  </a:lnTo>
                  <a:cubicBezTo>
                    <a:pt x="101431" y="50578"/>
                    <a:pt x="4085" y="231077"/>
                    <a:pt x="466" y="403384"/>
                  </a:cubicBezTo>
                  <a:cubicBezTo>
                    <a:pt x="466" y="403384"/>
                    <a:pt x="-582" y="640842"/>
                    <a:pt x="466" y="719995"/>
                  </a:cubicBezTo>
                  <a:cubicBezTo>
                    <a:pt x="561" y="728663"/>
                    <a:pt x="-1058" y="733901"/>
                    <a:pt x="1513" y="738854"/>
                  </a:cubicBezTo>
                  <a:cubicBezTo>
                    <a:pt x="11419" y="732854"/>
                    <a:pt x="23611" y="734092"/>
                    <a:pt x="35613" y="734092"/>
                  </a:cubicBezTo>
                  <a:cubicBezTo>
                    <a:pt x="94287" y="734092"/>
                    <a:pt x="148103" y="745046"/>
                    <a:pt x="180107" y="746284"/>
                  </a:cubicBezTo>
                  <a:cubicBezTo>
                    <a:pt x="202396" y="748094"/>
                    <a:pt x="300598" y="752666"/>
                    <a:pt x="302694" y="721424"/>
                  </a:cubicBezTo>
                  <a:lnTo>
                    <a:pt x="302694" y="406432"/>
                  </a:lnTo>
                  <a:lnTo>
                    <a:pt x="151532" y="406432"/>
                  </a:lnTo>
                  <a:cubicBezTo>
                    <a:pt x="144293" y="308324"/>
                    <a:pt x="198586" y="35719"/>
                    <a:pt x="320887" y="0"/>
                  </a:cubicBezTo>
                </a:path>
              </a:pathLst>
            </a:custGeom>
            <a:solidFill>
              <a:srgbClr val="0070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34">
              <a:extLst>
                <a:ext uri="{FF2B5EF4-FFF2-40B4-BE49-F238E27FC236}">
                  <a16:creationId xmlns:a16="http://schemas.microsoft.com/office/drawing/2014/main" id="{519D2D0A-7B33-96C6-8595-1E338940D924}"/>
                </a:ext>
              </a:extLst>
            </p:cNvPr>
            <p:cNvSpPr/>
            <p:nvPr/>
          </p:nvSpPr>
          <p:spPr>
            <a:xfrm>
              <a:off x="15202429" y="2486114"/>
              <a:ext cx="320696" cy="891104"/>
            </a:xfrm>
            <a:custGeom>
              <a:avLst/>
              <a:gdLst>
                <a:gd name="connsiteX0" fmla="*/ 320696 w 320696"/>
                <a:gd name="connsiteY0" fmla="*/ 0 h 891104"/>
                <a:gd name="connsiteX1" fmla="*/ 320696 w 320696"/>
                <a:gd name="connsiteY1" fmla="*/ 0 h 891104"/>
                <a:gd name="connsiteX2" fmla="*/ 466 w 320696"/>
                <a:gd name="connsiteY2" fmla="*/ 481298 h 891104"/>
                <a:gd name="connsiteX3" fmla="*/ 466 w 320696"/>
                <a:gd name="connsiteY3" fmla="*/ 858298 h 891104"/>
                <a:gd name="connsiteX4" fmla="*/ 1513 w 320696"/>
                <a:gd name="connsiteY4" fmla="*/ 880777 h 891104"/>
                <a:gd name="connsiteX5" fmla="*/ 35613 w 320696"/>
                <a:gd name="connsiteY5" fmla="*/ 875062 h 891104"/>
                <a:gd name="connsiteX6" fmla="*/ 180107 w 320696"/>
                <a:gd name="connsiteY6" fmla="*/ 889540 h 891104"/>
                <a:gd name="connsiteX7" fmla="*/ 180107 w 320696"/>
                <a:gd name="connsiteY7" fmla="*/ 889540 h 891104"/>
                <a:gd name="connsiteX8" fmla="*/ 302694 w 320696"/>
                <a:gd name="connsiteY8" fmla="*/ 859917 h 891104"/>
                <a:gd name="connsiteX9" fmla="*/ 302694 w 320696"/>
                <a:gd name="connsiteY9" fmla="*/ 484918 h 891104"/>
                <a:gd name="connsiteX10" fmla="*/ 151532 w 320696"/>
                <a:gd name="connsiteY10" fmla="*/ 484918 h 891104"/>
                <a:gd name="connsiteX11" fmla="*/ 320696 w 320696"/>
                <a:gd name="connsiteY11" fmla="*/ 0 h 89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0696" h="891104">
                  <a:moveTo>
                    <a:pt x="320696" y="0"/>
                  </a:moveTo>
                  <a:lnTo>
                    <a:pt x="320696" y="0"/>
                  </a:lnTo>
                  <a:cubicBezTo>
                    <a:pt x="101145" y="60198"/>
                    <a:pt x="4085" y="276035"/>
                    <a:pt x="466" y="481298"/>
                  </a:cubicBezTo>
                  <a:cubicBezTo>
                    <a:pt x="466" y="481298"/>
                    <a:pt x="-582" y="764096"/>
                    <a:pt x="466" y="858298"/>
                  </a:cubicBezTo>
                  <a:cubicBezTo>
                    <a:pt x="561" y="868680"/>
                    <a:pt x="-1058" y="874967"/>
                    <a:pt x="1513" y="880777"/>
                  </a:cubicBezTo>
                  <a:cubicBezTo>
                    <a:pt x="11419" y="873633"/>
                    <a:pt x="23611" y="875062"/>
                    <a:pt x="35613" y="875062"/>
                  </a:cubicBezTo>
                  <a:cubicBezTo>
                    <a:pt x="94287" y="875062"/>
                    <a:pt x="148008" y="888111"/>
                    <a:pt x="180107" y="889540"/>
                  </a:cubicBezTo>
                  <a:lnTo>
                    <a:pt x="180107" y="889540"/>
                  </a:lnTo>
                  <a:cubicBezTo>
                    <a:pt x="202396" y="891635"/>
                    <a:pt x="300598" y="897160"/>
                    <a:pt x="302694" y="859917"/>
                  </a:cubicBezTo>
                  <a:lnTo>
                    <a:pt x="302694" y="484918"/>
                  </a:lnTo>
                  <a:lnTo>
                    <a:pt x="151532" y="484918"/>
                  </a:lnTo>
                  <a:cubicBezTo>
                    <a:pt x="116004" y="284321"/>
                    <a:pt x="198395" y="42482"/>
                    <a:pt x="320696" y="0"/>
                  </a:cubicBezTo>
                </a:path>
              </a:pathLst>
            </a:custGeom>
            <a:solidFill>
              <a:srgbClr val="00B0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35">
              <a:extLst>
                <a:ext uri="{FF2B5EF4-FFF2-40B4-BE49-F238E27FC236}">
                  <a16:creationId xmlns:a16="http://schemas.microsoft.com/office/drawing/2014/main" id="{32A5ECDC-4E83-0615-E124-DC43383968CB}"/>
                </a:ext>
              </a:extLst>
            </p:cNvPr>
            <p:cNvSpPr/>
            <p:nvPr/>
          </p:nvSpPr>
          <p:spPr>
            <a:xfrm>
              <a:off x="14787710" y="2604319"/>
              <a:ext cx="315552" cy="741222"/>
            </a:xfrm>
            <a:custGeom>
              <a:avLst/>
              <a:gdLst>
                <a:gd name="connsiteX0" fmla="*/ 315553 w 315552"/>
                <a:gd name="connsiteY0" fmla="*/ 0 h 741222"/>
                <a:gd name="connsiteX1" fmla="*/ 315553 w 315552"/>
                <a:gd name="connsiteY1" fmla="*/ 0 h 741222"/>
                <a:gd name="connsiteX2" fmla="*/ 466 w 315552"/>
                <a:gd name="connsiteY2" fmla="*/ 399955 h 741222"/>
                <a:gd name="connsiteX3" fmla="*/ 466 w 315552"/>
                <a:gd name="connsiteY3" fmla="*/ 713804 h 741222"/>
                <a:gd name="connsiteX4" fmla="*/ 1513 w 315552"/>
                <a:gd name="connsiteY4" fmla="*/ 732568 h 741222"/>
                <a:gd name="connsiteX5" fmla="*/ 35041 w 315552"/>
                <a:gd name="connsiteY5" fmla="*/ 727805 h 741222"/>
                <a:gd name="connsiteX6" fmla="*/ 177059 w 315552"/>
                <a:gd name="connsiteY6" fmla="*/ 739902 h 741222"/>
                <a:gd name="connsiteX7" fmla="*/ 177059 w 315552"/>
                <a:gd name="connsiteY7" fmla="*/ 739902 h 741222"/>
                <a:gd name="connsiteX8" fmla="*/ 297646 w 315552"/>
                <a:gd name="connsiteY8" fmla="*/ 715232 h 741222"/>
                <a:gd name="connsiteX9" fmla="*/ 297646 w 315552"/>
                <a:gd name="connsiteY9" fmla="*/ 715232 h 741222"/>
                <a:gd name="connsiteX10" fmla="*/ 297646 w 315552"/>
                <a:gd name="connsiteY10" fmla="*/ 402812 h 741222"/>
                <a:gd name="connsiteX11" fmla="*/ 149056 w 315552"/>
                <a:gd name="connsiteY11" fmla="*/ 402812 h 741222"/>
                <a:gd name="connsiteX12" fmla="*/ 315553 w 315552"/>
                <a:gd name="connsiteY12" fmla="*/ 0 h 74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552" h="741222">
                  <a:moveTo>
                    <a:pt x="315553" y="0"/>
                  </a:moveTo>
                  <a:lnTo>
                    <a:pt x="315553" y="0"/>
                  </a:lnTo>
                  <a:cubicBezTo>
                    <a:pt x="99716" y="50101"/>
                    <a:pt x="3990" y="229076"/>
                    <a:pt x="466" y="399955"/>
                  </a:cubicBezTo>
                  <a:cubicBezTo>
                    <a:pt x="466" y="399955"/>
                    <a:pt x="-582" y="635413"/>
                    <a:pt x="466" y="713804"/>
                  </a:cubicBezTo>
                  <a:cubicBezTo>
                    <a:pt x="561" y="722376"/>
                    <a:pt x="-1058" y="727615"/>
                    <a:pt x="1513" y="732568"/>
                  </a:cubicBezTo>
                  <a:cubicBezTo>
                    <a:pt x="11229" y="726662"/>
                    <a:pt x="23230" y="727805"/>
                    <a:pt x="35041" y="727805"/>
                  </a:cubicBezTo>
                  <a:cubicBezTo>
                    <a:pt x="92763" y="727805"/>
                    <a:pt x="145627" y="738664"/>
                    <a:pt x="177059" y="739902"/>
                  </a:cubicBezTo>
                  <a:lnTo>
                    <a:pt x="177059" y="739902"/>
                  </a:lnTo>
                  <a:cubicBezTo>
                    <a:pt x="198967" y="741712"/>
                    <a:pt x="295550" y="746189"/>
                    <a:pt x="297646" y="715232"/>
                  </a:cubicBezTo>
                  <a:lnTo>
                    <a:pt x="297646" y="715232"/>
                  </a:lnTo>
                  <a:lnTo>
                    <a:pt x="297646" y="402812"/>
                  </a:lnTo>
                  <a:lnTo>
                    <a:pt x="149056" y="402812"/>
                  </a:lnTo>
                  <a:cubicBezTo>
                    <a:pt x="141912" y="305657"/>
                    <a:pt x="195252" y="35338"/>
                    <a:pt x="315553" y="0"/>
                  </a:cubicBezTo>
                  <a:close/>
                </a:path>
              </a:pathLst>
            </a:custGeom>
            <a:noFill/>
            <a:ln w="4763" cap="flat">
              <a:solidFill>
                <a:srgbClr val="27293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36">
              <a:extLst>
                <a:ext uri="{FF2B5EF4-FFF2-40B4-BE49-F238E27FC236}">
                  <a16:creationId xmlns:a16="http://schemas.microsoft.com/office/drawing/2014/main" id="{C464C53C-3D47-4788-B9AD-2BF627D59EEA}"/>
                </a:ext>
              </a:extLst>
            </p:cNvPr>
            <p:cNvSpPr/>
            <p:nvPr/>
          </p:nvSpPr>
          <p:spPr>
            <a:xfrm>
              <a:off x="15173092" y="2460777"/>
              <a:ext cx="315362" cy="884709"/>
            </a:xfrm>
            <a:custGeom>
              <a:avLst/>
              <a:gdLst>
                <a:gd name="connsiteX0" fmla="*/ 315362 w 315362"/>
                <a:gd name="connsiteY0" fmla="*/ 0 h 884709"/>
                <a:gd name="connsiteX1" fmla="*/ 315362 w 315362"/>
                <a:gd name="connsiteY1" fmla="*/ 0 h 884709"/>
                <a:gd name="connsiteX2" fmla="*/ 466 w 315362"/>
                <a:gd name="connsiteY2" fmla="*/ 477869 h 884709"/>
                <a:gd name="connsiteX3" fmla="*/ 466 w 315362"/>
                <a:gd name="connsiteY3" fmla="*/ 852107 h 884709"/>
                <a:gd name="connsiteX4" fmla="*/ 1513 w 315362"/>
                <a:gd name="connsiteY4" fmla="*/ 874395 h 884709"/>
                <a:gd name="connsiteX5" fmla="*/ 35041 w 315362"/>
                <a:gd name="connsiteY5" fmla="*/ 868775 h 884709"/>
                <a:gd name="connsiteX6" fmla="*/ 177059 w 315362"/>
                <a:gd name="connsiteY6" fmla="*/ 883158 h 884709"/>
                <a:gd name="connsiteX7" fmla="*/ 177059 w 315362"/>
                <a:gd name="connsiteY7" fmla="*/ 883158 h 884709"/>
                <a:gd name="connsiteX8" fmla="*/ 297646 w 315362"/>
                <a:gd name="connsiteY8" fmla="*/ 853726 h 884709"/>
                <a:gd name="connsiteX9" fmla="*/ 297646 w 315362"/>
                <a:gd name="connsiteY9" fmla="*/ 481298 h 884709"/>
                <a:gd name="connsiteX10" fmla="*/ 149056 w 315362"/>
                <a:gd name="connsiteY10" fmla="*/ 481298 h 884709"/>
                <a:gd name="connsiteX11" fmla="*/ 315362 w 315362"/>
                <a:gd name="connsiteY11" fmla="*/ 0 h 884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362" h="884709">
                  <a:moveTo>
                    <a:pt x="315362" y="0"/>
                  </a:moveTo>
                  <a:lnTo>
                    <a:pt x="315362" y="0"/>
                  </a:lnTo>
                  <a:cubicBezTo>
                    <a:pt x="99526" y="59722"/>
                    <a:pt x="3990" y="274130"/>
                    <a:pt x="466" y="477869"/>
                  </a:cubicBezTo>
                  <a:cubicBezTo>
                    <a:pt x="466" y="477869"/>
                    <a:pt x="-582" y="758571"/>
                    <a:pt x="466" y="852107"/>
                  </a:cubicBezTo>
                  <a:cubicBezTo>
                    <a:pt x="561" y="862298"/>
                    <a:pt x="-1058" y="868585"/>
                    <a:pt x="1513" y="874395"/>
                  </a:cubicBezTo>
                  <a:cubicBezTo>
                    <a:pt x="11229" y="867347"/>
                    <a:pt x="23230" y="868775"/>
                    <a:pt x="35041" y="868775"/>
                  </a:cubicBezTo>
                  <a:cubicBezTo>
                    <a:pt x="92763" y="868775"/>
                    <a:pt x="145627" y="881729"/>
                    <a:pt x="177059" y="883158"/>
                  </a:cubicBezTo>
                  <a:lnTo>
                    <a:pt x="177059" y="883158"/>
                  </a:lnTo>
                  <a:cubicBezTo>
                    <a:pt x="198967" y="885254"/>
                    <a:pt x="295550" y="890683"/>
                    <a:pt x="297646" y="853726"/>
                  </a:cubicBezTo>
                  <a:lnTo>
                    <a:pt x="297646" y="481298"/>
                  </a:lnTo>
                  <a:lnTo>
                    <a:pt x="149056" y="481298"/>
                  </a:lnTo>
                  <a:cubicBezTo>
                    <a:pt x="114099" y="282226"/>
                    <a:pt x="195061" y="42196"/>
                    <a:pt x="315362" y="0"/>
                  </a:cubicBezTo>
                  <a:close/>
                </a:path>
              </a:pathLst>
            </a:custGeom>
            <a:noFill/>
            <a:ln w="4763" cap="flat">
              <a:solidFill>
                <a:srgbClr val="27293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4" name="Picture 53" descr="A cartoon of a document and a lock&#10;&#10;Description automatically generated">
            <a:extLst>
              <a:ext uri="{FF2B5EF4-FFF2-40B4-BE49-F238E27FC236}">
                <a16:creationId xmlns:a16="http://schemas.microsoft.com/office/drawing/2014/main" id="{A61EF1B1-69D0-600D-D959-99F1BCC282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00" y="847258"/>
            <a:ext cx="815788" cy="815788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C353CB7D-163B-E160-FDA3-4FDD6B4B9F09}"/>
              </a:ext>
            </a:extLst>
          </p:cNvPr>
          <p:cNvGrpSpPr/>
          <p:nvPr/>
        </p:nvGrpSpPr>
        <p:grpSpPr>
          <a:xfrm>
            <a:off x="283759" y="4506852"/>
            <a:ext cx="6529347" cy="584775"/>
            <a:chOff x="300679" y="3977554"/>
            <a:chExt cx="6529347" cy="58477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55AB87B-E4C9-AFEB-98A4-2C589D3F1276}"/>
                </a:ext>
              </a:extLst>
            </p:cNvPr>
            <p:cNvSpPr txBox="1"/>
            <p:nvPr/>
          </p:nvSpPr>
          <p:spPr>
            <a:xfrm>
              <a:off x="535579" y="3977554"/>
              <a:ext cx="629444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MPS will respond when the patient is subject to </a:t>
              </a: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 III Mental Health 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 </a:t>
              </a:r>
              <a:r>
                <a:rPr lang="en-US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they are connected to criminal proceedings</a:t>
              </a:r>
              <a:endParaRPr lang="en-US" sz="1600" dirty="0">
                <a:solidFill>
                  <a:srgbClr val="73A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B922BEFC-81CA-53B3-291A-FD6E779C59D2}"/>
                </a:ext>
              </a:extLst>
            </p:cNvPr>
            <p:cNvSpPr/>
            <p:nvPr/>
          </p:nvSpPr>
          <p:spPr>
            <a:xfrm rot="5400000">
              <a:off x="248260" y="4048508"/>
              <a:ext cx="344561" cy="239723"/>
            </a:xfrm>
            <a:prstGeom prst="triangle">
              <a:avLst/>
            </a:prstGeom>
            <a:solidFill>
              <a:srgbClr val="35A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3E5A6F2-9E6B-9845-A407-54ECD18D1C13}"/>
              </a:ext>
            </a:extLst>
          </p:cNvPr>
          <p:cNvSpPr txBox="1"/>
          <p:nvPr/>
        </p:nvSpPr>
        <p:spPr>
          <a:xfrm>
            <a:off x="7412779" y="114711"/>
            <a:ext cx="465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000000"/>
                </a:solidFill>
                <a:latin typeface="Arial Black" panose="020B0A04020102020204" pitchFamily="34" charset="0"/>
              </a:rPr>
              <a:t>PARTNER EXPECTATIONS</a:t>
            </a:r>
            <a:endParaRPr kumimoji="0" lang="en-US" sz="1600" b="0" i="0" u="none" strike="noStrike" kern="1200" cap="none" spc="-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70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  <p:bldP spid="53" grpId="0" animBg="1"/>
      <p:bldP spid="7" grpId="0"/>
      <p:bldP spid="2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8EF4B256-7ACF-55C5-AEBC-F5314DFFBD25}"/>
              </a:ext>
            </a:extLst>
          </p:cNvPr>
          <p:cNvSpPr txBox="1"/>
          <p:nvPr/>
        </p:nvSpPr>
        <p:spPr>
          <a:xfrm>
            <a:off x="126581" y="122846"/>
            <a:ext cx="6084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-1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PILLAR 4: PATIENT TRANSPORT AND HANDOVERS UNDER SECTION 136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B3EEDE6-6BC5-996B-FC0B-AD349F7C98B5}"/>
              </a:ext>
            </a:extLst>
          </p:cNvPr>
          <p:cNvGrpSpPr/>
          <p:nvPr/>
        </p:nvGrpSpPr>
        <p:grpSpPr>
          <a:xfrm>
            <a:off x="7197378" y="0"/>
            <a:ext cx="4994622" cy="6224337"/>
            <a:chOff x="7197378" y="0"/>
            <a:chExt cx="4994622" cy="622433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82C500-CD68-0E9F-6C6D-355A35354889}"/>
                </a:ext>
              </a:extLst>
            </p:cNvPr>
            <p:cNvSpPr/>
            <p:nvPr/>
          </p:nvSpPr>
          <p:spPr>
            <a:xfrm>
              <a:off x="7759546" y="0"/>
              <a:ext cx="4432454" cy="62243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215D6F-5654-1423-AA11-4A0CD36A2830}"/>
                </a:ext>
              </a:extLst>
            </p:cNvPr>
            <p:cNvSpPr/>
            <p:nvPr/>
          </p:nvSpPr>
          <p:spPr>
            <a:xfrm>
              <a:off x="7197378" y="0"/>
              <a:ext cx="579770" cy="6224337"/>
            </a:xfrm>
            <a:prstGeom prst="rect">
              <a:avLst/>
            </a:prstGeom>
            <a:solidFill>
              <a:srgbClr val="DFF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36FE618-DA24-E302-34AC-0C744C4459A3}"/>
              </a:ext>
            </a:extLst>
          </p:cNvPr>
          <p:cNvGrpSpPr/>
          <p:nvPr/>
        </p:nvGrpSpPr>
        <p:grpSpPr>
          <a:xfrm>
            <a:off x="7188697" y="2620230"/>
            <a:ext cx="5112352" cy="1323439"/>
            <a:chOff x="7188697" y="888146"/>
            <a:chExt cx="5112352" cy="13234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33F1837-3A2D-69D9-0421-249CE96449F7}"/>
                </a:ext>
              </a:extLst>
            </p:cNvPr>
            <p:cNvSpPr/>
            <p:nvPr/>
          </p:nvSpPr>
          <p:spPr>
            <a:xfrm>
              <a:off x="7188697" y="910975"/>
              <a:ext cx="588452" cy="5157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A9E5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15575A7-0965-9738-DD41-B8A93DB71623}"/>
                </a:ext>
              </a:extLst>
            </p:cNvPr>
            <p:cNvSpPr txBox="1"/>
            <p:nvPr/>
          </p:nvSpPr>
          <p:spPr>
            <a:xfrm>
              <a:off x="7892869" y="888146"/>
              <a:ext cx="440818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At a 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Mental Health facility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 </a:t>
              </a:r>
              <a:r>
                <a:rPr lang="en-U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medical professional should conduct a handover with police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within 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one hour of </a:t>
              </a:r>
              <a:r>
                <a:rPr lang="en-US" sz="16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police 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arrival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 agreed between NHS and MPS (</a:t>
              </a:r>
              <a:r>
                <a:rPr lang="en-GB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2.26 of the Londoners Crisis Care Pathway)</a:t>
              </a:r>
              <a:endPara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03677F9-CD02-79A7-C2D5-7EBF676F3BE1}"/>
              </a:ext>
            </a:extLst>
          </p:cNvPr>
          <p:cNvSpPr txBox="1"/>
          <p:nvPr/>
        </p:nvSpPr>
        <p:spPr>
          <a:xfrm>
            <a:off x="569962" y="4154638"/>
            <a:ext cx="63213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Officers may decide to use an MPS vehicle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transport the person to a health facility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officers at the scene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judge that the ambulance ETA would cause a delay to the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detriment of the person’s health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or create a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 to anyone present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CCAD9B-B941-8283-F8A1-091C16A980B4}"/>
              </a:ext>
            </a:extLst>
          </p:cNvPr>
          <p:cNvSpPr txBox="1"/>
          <p:nvPr/>
        </p:nvSpPr>
        <p:spPr>
          <a:xfrm>
            <a:off x="594902" y="2832677"/>
            <a:ext cx="63213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When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officers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detain a person under Section 136 Mental Health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Act,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 must be contacted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transport the person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a health-based place of safety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3951C9-1694-1E9A-D417-5F4FE45488A4}"/>
              </a:ext>
            </a:extLst>
          </p:cNvPr>
          <p:cNvSpPr/>
          <p:nvPr/>
        </p:nvSpPr>
        <p:spPr>
          <a:xfrm>
            <a:off x="7190706" y="4099832"/>
            <a:ext cx="586831" cy="515780"/>
          </a:xfrm>
          <a:prstGeom prst="rect">
            <a:avLst/>
          </a:prstGeom>
          <a:solidFill>
            <a:schemeClr val="bg1"/>
          </a:solidFill>
          <a:ln w="19050">
            <a:solidFill>
              <a:srgbClr val="A9E5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63E073-5CC6-A908-666F-97CE4E00AE9F}"/>
              </a:ext>
            </a:extLst>
          </p:cNvPr>
          <p:cNvSpPr txBox="1"/>
          <p:nvPr/>
        </p:nvSpPr>
        <p:spPr>
          <a:xfrm>
            <a:off x="7909275" y="4034769"/>
            <a:ext cx="39612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A&amp;E: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psychiatric liaison services should see the patient within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hour of police arrival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allowing officers to handover and leave (3.10 Londoners Crisis Care Pathway)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0A1685EB-A0D3-ED21-F4DD-10693E9ECABC}"/>
              </a:ext>
            </a:extLst>
          </p:cNvPr>
          <p:cNvSpPr/>
          <p:nvPr/>
        </p:nvSpPr>
        <p:spPr>
          <a:xfrm rot="5400000">
            <a:off x="268331" y="2856499"/>
            <a:ext cx="344561" cy="239723"/>
          </a:xfrm>
          <a:prstGeom prst="triangle">
            <a:avLst/>
          </a:prstGeom>
          <a:solidFill>
            <a:srgbClr val="A9E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48F1BBAC-874B-D1CA-F149-393D447DD7AB}"/>
              </a:ext>
            </a:extLst>
          </p:cNvPr>
          <p:cNvSpPr/>
          <p:nvPr/>
        </p:nvSpPr>
        <p:spPr>
          <a:xfrm rot="5400000">
            <a:off x="234352" y="4186259"/>
            <a:ext cx="344561" cy="239723"/>
          </a:xfrm>
          <a:prstGeom prst="triangle">
            <a:avLst/>
          </a:prstGeom>
          <a:solidFill>
            <a:srgbClr val="A9E5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98BB054-7BBE-D4A8-EDFB-BB069E2CE492}"/>
              </a:ext>
            </a:extLst>
          </p:cNvPr>
          <p:cNvSpPr txBox="1"/>
          <p:nvPr/>
        </p:nvSpPr>
        <p:spPr>
          <a:xfrm>
            <a:off x="1025679" y="1444251"/>
            <a:ext cx="5735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Aligns with existing agreements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(Londoners Crisis Care Pathway) regarding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transport and handover of members of the public under Section 136, outlining MPS responsibilities and expectations clearly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FC5703E-275C-C421-247A-85A3E58AA578}"/>
              </a:ext>
            </a:extLst>
          </p:cNvPr>
          <p:cNvSpPr txBox="1"/>
          <p:nvPr/>
        </p:nvSpPr>
        <p:spPr>
          <a:xfrm>
            <a:off x="992320" y="1105697"/>
            <a:ext cx="600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A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</a:t>
            </a:r>
            <a:r>
              <a:rPr lang="en-US" sz="1600" b="1">
                <a:solidFill>
                  <a:srgbClr val="0033A1"/>
                </a:solidFill>
                <a:latin typeface="Arial Black" panose="020B0A04020102020204" pitchFamily="34" charset="0"/>
              </a:rPr>
              <a:t>MPS’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33A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RCRP policy…</a:t>
            </a:r>
          </a:p>
        </p:txBody>
      </p:sp>
      <p:pic>
        <p:nvPicPr>
          <p:cNvPr id="95" name="Picture 94" descr="A cartoon of a document and a lock&#10;&#10;Description automatically generated">
            <a:extLst>
              <a:ext uri="{FF2B5EF4-FFF2-40B4-BE49-F238E27FC236}">
                <a16:creationId xmlns:a16="http://schemas.microsoft.com/office/drawing/2014/main" id="{4A3867E6-5B53-2491-3C81-D12E71AF3A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3" y="1096020"/>
            <a:ext cx="815788" cy="815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D14868-D75C-5F31-A994-B67403C6BD1D}"/>
              </a:ext>
            </a:extLst>
          </p:cNvPr>
          <p:cNvSpPr txBox="1"/>
          <p:nvPr/>
        </p:nvSpPr>
        <p:spPr>
          <a:xfrm>
            <a:off x="7412779" y="114711"/>
            <a:ext cx="4658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000000"/>
                </a:solidFill>
                <a:latin typeface="Arial Black" panose="020B0A04020102020204" pitchFamily="34" charset="0"/>
              </a:rPr>
              <a:t>PARTNER EXPECTATIONS</a:t>
            </a:r>
            <a:endParaRPr kumimoji="0" lang="en-US" sz="1600" b="0" i="0" u="none" strike="noStrike" kern="1200" cap="none" spc="-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8933DF-7EF8-1649-0CC4-FA9BE55FCDD4}"/>
              </a:ext>
            </a:extLst>
          </p:cNvPr>
          <p:cNvGrpSpPr/>
          <p:nvPr/>
        </p:nvGrpSpPr>
        <p:grpSpPr>
          <a:xfrm>
            <a:off x="7186042" y="590773"/>
            <a:ext cx="5112352" cy="1569660"/>
            <a:chOff x="7188697" y="888146"/>
            <a:chExt cx="5112352" cy="15696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68CCC77-A7A1-64DE-E63E-591A77E0D87B}"/>
                </a:ext>
              </a:extLst>
            </p:cNvPr>
            <p:cNvSpPr/>
            <p:nvPr/>
          </p:nvSpPr>
          <p:spPr>
            <a:xfrm>
              <a:off x="7188697" y="910975"/>
              <a:ext cx="588452" cy="5157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A9E5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2EC62F-AEBE-EE73-BBE5-2FAE2029DF56}"/>
                </a:ext>
              </a:extLst>
            </p:cNvPr>
            <p:cNvSpPr txBox="1"/>
            <p:nvPr/>
          </p:nvSpPr>
          <p:spPr>
            <a:xfrm>
              <a:off x="7892869" y="888146"/>
              <a:ext cx="440818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GB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When officers make the decision to detain a person under Section 136 Mental Health </a:t>
              </a:r>
              <a:r>
                <a:rPr lang="en-GB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Act, </a:t>
              </a:r>
              <a:r>
                <a:rPr lang="en-GB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the LAS are expected to expedite an ambulance response and be the primary transport mode to ensure the safety of the person</a:t>
              </a:r>
            </a:p>
          </p:txBody>
        </p:sp>
      </p:grpSp>
      <p:pic>
        <p:nvPicPr>
          <p:cNvPr id="5" name="Picture 4" descr="A white and pink ambulance with a blue roof&#10;&#10;Description automatically generated">
            <a:extLst>
              <a:ext uri="{FF2B5EF4-FFF2-40B4-BE49-F238E27FC236}">
                <a16:creationId xmlns:a16="http://schemas.microsoft.com/office/drawing/2014/main" id="{0E7E55AE-FE3D-0A90-8126-7B6B45E29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249" y="4137808"/>
            <a:ext cx="397234" cy="397234"/>
          </a:xfrm>
          <a:prstGeom prst="rect">
            <a:avLst/>
          </a:prstGeom>
        </p:spPr>
      </p:pic>
      <p:pic>
        <p:nvPicPr>
          <p:cNvPr id="8" name="Picture 7" descr="A building with a cross on top&#10;&#10;Description automatically generated">
            <a:extLst>
              <a:ext uri="{FF2B5EF4-FFF2-40B4-BE49-F238E27FC236}">
                <a16:creationId xmlns:a16="http://schemas.microsoft.com/office/drawing/2014/main" id="{981273C9-4EBA-0701-7969-98C9B20A1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664" y="2706438"/>
            <a:ext cx="389022" cy="389022"/>
          </a:xfrm>
          <a:prstGeom prst="rect">
            <a:avLst/>
          </a:prstGeom>
        </p:spPr>
      </p:pic>
      <p:pic>
        <p:nvPicPr>
          <p:cNvPr id="55" name="Picture 54" descr="A cartoon of a police car&#10;&#10;Description automatically generated">
            <a:extLst>
              <a:ext uri="{FF2B5EF4-FFF2-40B4-BE49-F238E27FC236}">
                <a16:creationId xmlns:a16="http://schemas.microsoft.com/office/drawing/2014/main" id="{71329622-5306-4866-802D-02A76D580DD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664" y="669002"/>
            <a:ext cx="389022" cy="38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4" grpId="0"/>
      <p:bldP spid="23" grpId="0" animBg="1"/>
      <p:bldP spid="39" grpId="0"/>
      <p:bldP spid="60" grpId="0" animBg="1"/>
      <p:bldP spid="61" grpId="0" animBg="1"/>
      <p:bldP spid="83" grpId="0"/>
      <p:bldP spid="84" grpId="0"/>
      <p:bldP spid="2" grpId="0"/>
    </p:bldLst>
  </p:timing>
</p:sld>
</file>

<file path=ppt/theme/theme1.xml><?xml version="1.0" encoding="utf-8"?>
<a:theme xmlns:a="http://schemas.openxmlformats.org/drawingml/2006/main" name="8_Office Theme">
  <a:themeElements>
    <a:clrScheme name="MPS RGB (Extended)">
      <a:dk1>
        <a:srgbClr val="000000"/>
      </a:dk1>
      <a:lt1>
        <a:srgbClr val="FFFFFF"/>
      </a:lt1>
      <a:dk2>
        <a:srgbClr val="0033A1"/>
      </a:dk2>
      <a:lt2>
        <a:srgbClr val="63C3D1"/>
      </a:lt2>
      <a:accent1>
        <a:srgbClr val="3B5168"/>
      </a:accent1>
      <a:accent2>
        <a:srgbClr val="00699A"/>
      </a:accent2>
      <a:accent3>
        <a:srgbClr val="229863"/>
      </a:accent3>
      <a:accent4>
        <a:srgbClr val="6633CC"/>
      </a:accent4>
      <a:accent5>
        <a:srgbClr val="993399"/>
      </a:accent5>
      <a:accent6>
        <a:srgbClr val="F9B33C"/>
      </a:accent6>
      <a:hlink>
        <a:srgbClr val="0033A1"/>
      </a:hlink>
      <a:folHlink>
        <a:srgbClr val="63C3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S More Trust PPT Template" id="{59375B7F-48BA-434F-877A-44CC68EC5D3F}" vid="{0789980F-61D9-413C-BCCD-8F090E809D92}"/>
    </a:ext>
  </a:extLst>
</a:theme>
</file>

<file path=ppt/theme/theme2.xml><?xml version="1.0" encoding="utf-8"?>
<a:theme xmlns:a="http://schemas.openxmlformats.org/drawingml/2006/main" name="6_Office Theme">
  <a:themeElements>
    <a:clrScheme name="MPS RGB (Extended)">
      <a:dk1>
        <a:srgbClr val="000000"/>
      </a:dk1>
      <a:lt1>
        <a:srgbClr val="FFFFFF"/>
      </a:lt1>
      <a:dk2>
        <a:srgbClr val="0033A1"/>
      </a:dk2>
      <a:lt2>
        <a:srgbClr val="63C3D1"/>
      </a:lt2>
      <a:accent1>
        <a:srgbClr val="3B5168"/>
      </a:accent1>
      <a:accent2>
        <a:srgbClr val="00699A"/>
      </a:accent2>
      <a:accent3>
        <a:srgbClr val="229863"/>
      </a:accent3>
      <a:accent4>
        <a:srgbClr val="6633CC"/>
      </a:accent4>
      <a:accent5>
        <a:srgbClr val="993399"/>
      </a:accent5>
      <a:accent6>
        <a:srgbClr val="F9B33C"/>
      </a:accent6>
      <a:hlink>
        <a:srgbClr val="0033A1"/>
      </a:hlink>
      <a:folHlink>
        <a:srgbClr val="63C3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S More Trust PPT Template" id="{59375B7F-48BA-434F-877A-44CC68EC5D3F}" vid="{0789980F-61D9-413C-BCCD-8F090E809D92}"/>
    </a:ext>
  </a:ext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4FCE80376779418D9B57F853EB04F9" ma:contentTypeVersion="5" ma:contentTypeDescription="Create a new document." ma:contentTypeScope="" ma:versionID="4de35c94da49c3f2fe2d6d635eab3e8b">
  <xsd:schema xmlns:xsd="http://www.w3.org/2001/XMLSchema" xmlns:xs="http://www.w3.org/2001/XMLSchema" xmlns:p="http://schemas.microsoft.com/office/2006/metadata/properties" xmlns:ns2="b5a499db-4197-4fe1-86c8-deef94a18f75" xmlns:ns3="be4e1ff7-d0d1-4e66-89d0-5a159732162d" targetNamespace="http://schemas.microsoft.com/office/2006/metadata/properties" ma:root="true" ma:fieldsID="c92d942c0628194c6972c429e0645459" ns2:_="" ns3:_="">
    <xsd:import namespace="b5a499db-4197-4fe1-86c8-deef94a18f75"/>
    <xsd:import namespace="be4e1ff7-d0d1-4e66-89d0-5a15973216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499db-4197-4fe1-86c8-deef94a18f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e1ff7-d0d1-4e66-89d0-5a159732162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D4E774-65A5-4F5B-8303-79A6E392706A}">
  <ds:schemaRefs>
    <ds:schemaRef ds:uri="b5a499db-4197-4fe1-86c8-deef94a18f75"/>
    <ds:schemaRef ds:uri="be4e1ff7-d0d1-4e66-89d0-5a15973216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ACF6879-91D9-4127-9E8A-8903DAE3223C}">
  <ds:schemaRefs>
    <ds:schemaRef ds:uri="be4e1ff7-d0d1-4e66-89d0-5a159732162d"/>
    <ds:schemaRef ds:uri="b5a499db-4197-4fe1-86c8-deef94a18f75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4C92711-6E64-4BE9-96F6-160EB1F68A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1307</Words>
  <Application>Microsoft Office PowerPoint</Application>
  <PresentationFormat>Widescreen</PresentationFormat>
  <Paragraphs>153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Black</vt:lpstr>
      <vt:lpstr>Calibri</vt:lpstr>
      <vt:lpstr>Graphik</vt:lpstr>
      <vt:lpstr>Graphik Black</vt:lpstr>
      <vt:lpstr>System Font Regular</vt:lpstr>
      <vt:lpstr>Times</vt:lpstr>
      <vt:lpstr>Times New Roman</vt:lpstr>
      <vt:lpstr>8_Office Theme</vt:lpstr>
      <vt:lpstr>6_Office Theme</vt:lpstr>
      <vt:lpstr>Custom Design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Thomas, Isabelle</dc:creator>
  <cp:lastModifiedBy>Dilkes Simon - SE-CU</cp:lastModifiedBy>
  <cp:revision>8</cp:revision>
  <dcterms:created xsi:type="dcterms:W3CDTF">2023-09-22T09:40:50Z</dcterms:created>
  <dcterms:modified xsi:type="dcterms:W3CDTF">2023-09-23T14:34:54Z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0x010100B24FCE80376779418D9B57F853EB04F9</vt:lpwstr>
  </property>
</Properties>
</file>